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46"/>
  </p:normalViewPr>
  <p:slideViewPr>
    <p:cSldViewPr snapToGrid="0">
      <p:cViewPr varScale="1">
        <p:scale>
          <a:sx n="138" d="100"/>
          <a:sy n="138" d="100"/>
        </p:scale>
        <p:origin x="3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a0e876ea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g15a0e876ea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96e6db786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g196e6db786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a47c75667f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g1a47c75667f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96e6db786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96e6db7861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a3827f5241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a3827f5241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96e6db7861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g196e6db7861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96e6db786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g196e6db7861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a048e07b6f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a048e07b6f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96e6db786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196e6db7861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a048e07b6f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1a048e07b6f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a47c75667f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1a47c75667f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a048e07b6f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g1a048e07b6f_2_1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96e6db786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96e6db7861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a47c75667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1a47c75667f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a3827f5241_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2" name="Google Shape;422;g1a3827f5241_4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50">
                <a:solidFill>
                  <a:srgbClr val="D1D2D3"/>
                </a:solidFill>
                <a:highlight>
                  <a:srgbClr val="222529"/>
                </a:highlight>
              </a:rPr>
              <a:t> mention that the other features are a set of surface reflectance bands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9b3340fe72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3" name="Google Shape;453;g19b3340fe72_0_5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9b47461548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19b47461548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a3827f5241_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3" name="Google Shape;493;g1a3827f5241_5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96e6db7861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g196e6db7861_0_3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5a0e876eab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7" name="Google Shape;517;g15a0e876eab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a3827f5241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3" name="Google Shape;533;g1a3827f5241_1_3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Before diving into our introduction, we just want to take a minute to highlight that our work was actually presented at COP27 earlier in November. Dr. Campbell gave an extensive presentation on risk mapping and climate vulnerability across the world, including the work done by our team and others who worked on coral health with NASA last year. Our project will also be published in detail for others to use it as a starting point for future research on this topic.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a0e876eab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g15a0e876eab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a048e07b6f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1a048e07b6f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Our project follows the data science project life cycle very closely. We will start with an introduction about the problem we’re solving, move on to data sources, data fusion, the different modeling approaches adopted, and wrap up with an evaluation of our models and describe next steps. Here is a quick overview of the team as well!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a048e07b6f_2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a048e07b6f_2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a048e07b6f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a048e07b6f_2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solidFill>
                  <a:schemeClr val="dk1"/>
                </a:solidFill>
              </a:rPr>
              <a:t>-2000 species - which is an important consideration as it adds layers of difficulty in identifying corals in different parts of the world </a:t>
            </a: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-according to coral vita,</a:t>
            </a:r>
            <a:r>
              <a:rPr lang="en" sz="1200">
                <a:solidFill>
                  <a:schemeClr val="dk1"/>
                </a:solidFill>
                <a:highlight>
                  <a:srgbClr val="FFFFFF"/>
                </a:highlight>
              </a:rPr>
              <a:t>Scientists project that due to climate change and direct human impacts, over 90% of coral reefs will be dead by 2050.</a:t>
            </a:r>
            <a:endParaRPr sz="1200">
              <a:solidFill>
                <a:schemeClr val="dk1"/>
              </a:solidFill>
              <a:highlight>
                <a:srgbClr val="FFFFFF"/>
              </a:highlight>
            </a:endParaRPr>
          </a:p>
          <a:p>
            <a:pPr marL="0" lvl="0" indent="0" algn="l" rtl="0">
              <a:lnSpc>
                <a:spcPct val="100000"/>
              </a:lnSpc>
              <a:spcBef>
                <a:spcPts val="0"/>
              </a:spcBef>
              <a:spcAft>
                <a:spcPts val="0"/>
              </a:spcAft>
              <a:buSzPts val="1100"/>
              <a:buNone/>
            </a:pPr>
            <a:r>
              <a:rPr lang="en" sz="1200">
                <a:solidFill>
                  <a:schemeClr val="dk1"/>
                </a:solidFill>
                <a:highlight>
                  <a:srgbClr val="FFFFFF"/>
                </a:highlight>
              </a:rPr>
              <a:t>What are we doing to address it? This leads us to our project vision and goals. </a:t>
            </a:r>
            <a:endParaRPr sz="1200">
              <a:solidFill>
                <a:schemeClr val="dk1"/>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a47c75667f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g1a47c75667f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a048e07b6f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1a048e07b6f_2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9fe9abe81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19fe9abe819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a048e07b6f_2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1a048e07b6f_2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a048e07b6f_2_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1a048e07b6f_2_1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hyperlink" Target="http://www.youtube.com/watch?v=m9fdHDf-1-s"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2.png"/><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92000" y="2169062"/>
            <a:ext cx="8796600" cy="629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sz="2000" b="1">
                <a:solidFill>
                  <a:srgbClr val="3D2084"/>
                </a:solidFill>
                <a:latin typeface="Century Gothic"/>
                <a:ea typeface="Century Gothic"/>
                <a:cs typeface="Century Gothic"/>
                <a:sym typeface="Century Gothic"/>
              </a:rPr>
              <a:t>Geophysical Observation Toolkit for Evaluating Coral Health (GOTECH)</a:t>
            </a:r>
            <a:br>
              <a:rPr lang="en" sz="2000" b="1">
                <a:solidFill>
                  <a:srgbClr val="3D2084"/>
                </a:solidFill>
                <a:latin typeface="Century Gothic"/>
                <a:ea typeface="Century Gothic"/>
                <a:cs typeface="Century Gothic"/>
                <a:sym typeface="Century Gothic"/>
              </a:rPr>
            </a:br>
            <a:endParaRPr sz="2000" b="1">
              <a:solidFill>
                <a:srgbClr val="3D2084"/>
              </a:solidFill>
              <a:latin typeface="Century Gothic"/>
              <a:ea typeface="Century Gothic"/>
              <a:cs typeface="Century Gothic"/>
              <a:sym typeface="Century Gothic"/>
            </a:endParaRPr>
          </a:p>
          <a:p>
            <a:pPr marL="0" lvl="0" indent="0" algn="ctr" rtl="0">
              <a:lnSpc>
                <a:spcPct val="100000"/>
              </a:lnSpc>
              <a:spcBef>
                <a:spcPts val="0"/>
              </a:spcBef>
              <a:spcAft>
                <a:spcPts val="0"/>
              </a:spcAft>
              <a:buSzPts val="5200"/>
              <a:buNone/>
            </a:pPr>
            <a:r>
              <a:rPr lang="en" sz="1800" b="1">
                <a:solidFill>
                  <a:srgbClr val="3D2084"/>
                </a:solidFill>
                <a:latin typeface="Century Gothic"/>
                <a:ea typeface="Century Gothic"/>
                <a:cs typeface="Century Gothic"/>
                <a:sym typeface="Century Gothic"/>
              </a:rPr>
              <a:t>Final Presentation</a:t>
            </a:r>
            <a:endParaRPr sz="1800" b="1">
              <a:solidFill>
                <a:srgbClr val="3D2084"/>
              </a:solidFill>
              <a:latin typeface="Century Gothic"/>
              <a:ea typeface="Century Gothic"/>
              <a:cs typeface="Century Gothic"/>
              <a:sym typeface="Century Gothic"/>
            </a:endParaRPr>
          </a:p>
        </p:txBody>
      </p:sp>
      <p:sp>
        <p:nvSpPr>
          <p:cNvPr id="55" name="Google Shape;55;p13"/>
          <p:cNvSpPr txBox="1">
            <a:spLocks noGrp="1"/>
          </p:cNvSpPr>
          <p:nvPr>
            <p:ph type="subTitle" idx="1"/>
          </p:nvPr>
        </p:nvSpPr>
        <p:spPr>
          <a:xfrm>
            <a:off x="2714847" y="2978581"/>
            <a:ext cx="3714300" cy="39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100">
                <a:latin typeface="Century Gothic"/>
                <a:ea typeface="Century Gothic"/>
                <a:cs typeface="Century Gothic"/>
                <a:sym typeface="Century Gothic"/>
              </a:rPr>
              <a:t>DSCC483 – Data Science Capstone</a:t>
            </a:r>
            <a:endParaRPr sz="1100">
              <a:latin typeface="Century Gothic"/>
              <a:ea typeface="Century Gothic"/>
              <a:cs typeface="Century Gothic"/>
              <a:sym typeface="Century Gothic"/>
            </a:endParaRPr>
          </a:p>
        </p:txBody>
      </p:sp>
      <p:cxnSp>
        <p:nvCxnSpPr>
          <p:cNvPr id="56" name="Google Shape;56;p13"/>
          <p:cNvCxnSpPr/>
          <p:nvPr/>
        </p:nvCxnSpPr>
        <p:spPr>
          <a:xfrm>
            <a:off x="1153350" y="2949381"/>
            <a:ext cx="6837300" cy="0"/>
          </a:xfrm>
          <a:prstGeom prst="straightConnector1">
            <a:avLst/>
          </a:prstGeom>
          <a:noFill/>
          <a:ln w="38100" cap="flat" cmpd="sng">
            <a:solidFill>
              <a:srgbClr val="76D6FF"/>
            </a:solidFill>
            <a:prstDash val="solid"/>
            <a:round/>
            <a:headEnd type="oval" w="med" len="med"/>
            <a:tailEnd type="oval" w="med" len="med"/>
          </a:ln>
        </p:spPr>
      </p:cxnSp>
      <p:pic>
        <p:nvPicPr>
          <p:cNvPr id="57" name="Google Shape;57;p13"/>
          <p:cNvPicPr preferRelativeResize="0"/>
          <p:nvPr/>
        </p:nvPicPr>
        <p:blipFill rotWithShape="1">
          <a:blip r:embed="rId3">
            <a:alphaModFix/>
          </a:blip>
          <a:srcRect/>
          <a:stretch/>
        </p:blipFill>
        <p:spPr>
          <a:xfrm>
            <a:off x="-1" y="4619625"/>
            <a:ext cx="9144000" cy="523875"/>
          </a:xfrm>
          <a:prstGeom prst="rect">
            <a:avLst/>
          </a:prstGeom>
          <a:noFill/>
          <a:ln>
            <a:noFill/>
          </a:ln>
        </p:spPr>
      </p:pic>
      <p:sp>
        <p:nvSpPr>
          <p:cNvPr id="58" name="Google Shape;58;p13"/>
          <p:cNvSpPr txBox="1"/>
          <p:nvPr/>
        </p:nvSpPr>
        <p:spPr>
          <a:xfrm>
            <a:off x="3793131" y="3323429"/>
            <a:ext cx="1512000" cy="261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100">
                <a:solidFill>
                  <a:schemeClr val="dk2"/>
                </a:solidFill>
                <a:latin typeface="Century Gothic"/>
                <a:ea typeface="Century Gothic"/>
                <a:cs typeface="Century Gothic"/>
                <a:sym typeface="Century Gothic"/>
              </a:rPr>
              <a:t>12/05/2022</a:t>
            </a:r>
            <a:endParaRPr/>
          </a:p>
        </p:txBody>
      </p:sp>
      <p:pic>
        <p:nvPicPr>
          <p:cNvPr id="59" name="Google Shape;59;p13" descr="A picture containing text, clipart&#10;&#10;Description automatically generated"/>
          <p:cNvPicPr preferRelativeResize="0"/>
          <p:nvPr/>
        </p:nvPicPr>
        <p:blipFill rotWithShape="1">
          <a:blip r:embed="rId4">
            <a:alphaModFix/>
          </a:blip>
          <a:srcRect/>
          <a:stretch/>
        </p:blipFill>
        <p:spPr>
          <a:xfrm>
            <a:off x="192000" y="366407"/>
            <a:ext cx="1782860" cy="363042"/>
          </a:xfrm>
          <a:prstGeom prst="rect">
            <a:avLst/>
          </a:prstGeom>
          <a:noFill/>
          <a:ln>
            <a:noFill/>
          </a:ln>
        </p:spPr>
      </p:pic>
      <p:pic>
        <p:nvPicPr>
          <p:cNvPr id="60" name="Google Shape;60;p13" descr="Diagram, schematic&#10;&#10;Description automatically generated"/>
          <p:cNvPicPr preferRelativeResize="0"/>
          <p:nvPr/>
        </p:nvPicPr>
        <p:blipFill rotWithShape="1">
          <a:blip r:embed="rId5">
            <a:alphaModFix/>
          </a:blip>
          <a:srcRect/>
          <a:stretch/>
        </p:blipFill>
        <p:spPr>
          <a:xfrm>
            <a:off x="7886772" y="73830"/>
            <a:ext cx="971157" cy="971157"/>
          </a:xfrm>
          <a:prstGeom prst="rect">
            <a:avLst/>
          </a:prstGeom>
          <a:noFill/>
          <a:ln>
            <a:noFill/>
          </a:ln>
        </p:spPr>
      </p:pic>
      <p:pic>
        <p:nvPicPr>
          <p:cNvPr id="61" name="Google Shape;61;p13"/>
          <p:cNvPicPr preferRelativeResize="0"/>
          <p:nvPr/>
        </p:nvPicPr>
        <p:blipFill>
          <a:blip r:embed="rId6">
            <a:alphaModFix/>
          </a:blip>
          <a:stretch>
            <a:fillRect/>
          </a:stretch>
        </p:blipFill>
        <p:spPr>
          <a:xfrm>
            <a:off x="3793125" y="160813"/>
            <a:ext cx="1594348" cy="797174"/>
          </a:xfrm>
          <a:prstGeom prst="rect">
            <a:avLst/>
          </a:prstGeom>
          <a:noFill/>
          <a:ln>
            <a:noFill/>
          </a:ln>
        </p:spPr>
      </p:pic>
      <p:sp>
        <p:nvSpPr>
          <p:cNvPr id="62" name="Google Shape;62;p13"/>
          <p:cNvSpPr txBox="1"/>
          <p:nvPr/>
        </p:nvSpPr>
        <p:spPr>
          <a:xfrm>
            <a:off x="3877650" y="3841664"/>
            <a:ext cx="13758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b="1" u="none" strike="noStrike" cap="none">
                <a:solidFill>
                  <a:srgbClr val="595959"/>
                </a:solidFill>
                <a:latin typeface="Century Gothic"/>
                <a:ea typeface="Century Gothic"/>
                <a:cs typeface="Century Gothic"/>
                <a:sym typeface="Century Gothic"/>
              </a:rPr>
              <a:t>Presented by</a:t>
            </a:r>
            <a:endParaRPr sz="1200"/>
          </a:p>
        </p:txBody>
      </p:sp>
      <p:sp>
        <p:nvSpPr>
          <p:cNvPr id="63" name="Google Shape;63;p13"/>
          <p:cNvSpPr txBox="1"/>
          <p:nvPr/>
        </p:nvSpPr>
        <p:spPr>
          <a:xfrm>
            <a:off x="655782" y="4173475"/>
            <a:ext cx="7650934" cy="261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 sz="1100">
                <a:solidFill>
                  <a:srgbClr val="595959"/>
                </a:solidFill>
                <a:latin typeface="Century Gothic"/>
                <a:ea typeface="Century Gothic"/>
                <a:cs typeface="Century Gothic"/>
                <a:sym typeface="Century Gothic"/>
              </a:rPr>
              <a:t>Lisa Pink 	Matthew Johnson 	</a:t>
            </a:r>
            <a:r>
              <a:rPr lang="en" sz="1100" b="0" i="0" u="none" strike="noStrike" cap="none">
                <a:solidFill>
                  <a:srgbClr val="595959"/>
                </a:solidFill>
                <a:latin typeface="Century Gothic"/>
                <a:ea typeface="Century Gothic"/>
                <a:cs typeface="Century Gothic"/>
                <a:sym typeface="Century Gothic"/>
              </a:rPr>
              <a:t>Mohamad Ali Kalassina</a:t>
            </a:r>
            <a:r>
              <a:rPr lang="en" sz="1100">
                <a:solidFill>
                  <a:srgbClr val="595959"/>
                </a:solidFill>
                <a:latin typeface="Century Gothic"/>
                <a:ea typeface="Century Gothic"/>
                <a:cs typeface="Century Gothic"/>
                <a:sym typeface="Century Gothic"/>
              </a:rPr>
              <a:t> 	Patrick </a:t>
            </a:r>
            <a:r>
              <a:rPr lang="en" sz="1100" dirty="0" err="1">
                <a:solidFill>
                  <a:srgbClr val="595959"/>
                </a:solidFill>
                <a:latin typeface="Century Gothic"/>
                <a:ea typeface="Century Gothic"/>
                <a:cs typeface="Century Gothic"/>
                <a:sym typeface="Century Gothic"/>
              </a:rPr>
              <a:t>Geitner</a:t>
            </a:r>
            <a:r>
              <a:rPr lang="en" sz="1100" dirty="0">
                <a:solidFill>
                  <a:srgbClr val="595959"/>
                </a:solidFill>
                <a:latin typeface="Century Gothic"/>
                <a:ea typeface="Century Gothic"/>
                <a:cs typeface="Century Gothic"/>
                <a:sym typeface="Century Gothic"/>
              </a:rPr>
              <a:t>	Thomas Durkin</a:t>
            </a:r>
            <a:endParaRPr sz="1100" dirty="0">
              <a:solidFill>
                <a:srgbClr val="595959"/>
              </a:solidFill>
              <a:latin typeface="Century Gothic"/>
              <a:ea typeface="Century Gothic"/>
              <a:cs typeface="Century Gothic"/>
              <a:sym typeface="Century Gothic"/>
            </a:endParaRPr>
          </a:p>
        </p:txBody>
      </p:sp>
      <p:sp>
        <p:nvSpPr>
          <p:cNvPr id="64" name="Google Shape;6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a:t>
            </a:fld>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Overall System Architecture</a:t>
            </a:r>
            <a:endParaRPr sz="1800" b="1">
              <a:solidFill>
                <a:srgbClr val="3D2084"/>
              </a:solidFill>
              <a:latin typeface="Century Gothic"/>
              <a:ea typeface="Century Gothic"/>
              <a:cs typeface="Century Gothic"/>
              <a:sym typeface="Century Gothic"/>
            </a:endParaRPr>
          </a:p>
        </p:txBody>
      </p:sp>
      <p:pic>
        <p:nvPicPr>
          <p:cNvPr id="257" name="Google Shape;257;p22"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58" name="Google Shape;258;p22"/>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59" name="Google Shape;25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10</a:t>
            </a:fld>
            <a:endParaRPr b="1"/>
          </a:p>
        </p:txBody>
      </p:sp>
      <p:pic>
        <p:nvPicPr>
          <p:cNvPr id="260" name="Google Shape;260;p22"/>
          <p:cNvPicPr preferRelativeResize="0"/>
          <p:nvPr/>
        </p:nvPicPr>
        <p:blipFill>
          <a:blip r:embed="rId5">
            <a:alphaModFix/>
          </a:blip>
          <a:stretch>
            <a:fillRect/>
          </a:stretch>
        </p:blipFill>
        <p:spPr>
          <a:xfrm>
            <a:off x="764863" y="950100"/>
            <a:ext cx="7193675" cy="3243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3"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266" name="Google Shape;266;p23"/>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MODEL 1: CORAL PRESENCE</a:t>
            </a:r>
            <a:endParaRPr sz="3000" b="1">
              <a:solidFill>
                <a:schemeClr val="lt1"/>
              </a:solidFill>
              <a:latin typeface="Roboto"/>
              <a:ea typeface="Roboto"/>
              <a:cs typeface="Roboto"/>
              <a:sym typeface="Roboto"/>
            </a:endParaRPr>
          </a:p>
        </p:txBody>
      </p:sp>
      <p:sp>
        <p:nvSpPr>
          <p:cNvPr id="268" name="Google Shape;26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11</a:t>
            </a:fld>
            <a:endParaRPr b="1"/>
          </a:p>
        </p:txBody>
      </p:sp>
      <p:pic>
        <p:nvPicPr>
          <p:cNvPr id="269" name="Google Shape;269;p23"/>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83638" y="288636"/>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Coral/Algae Detection</a:t>
            </a:r>
            <a:endParaRPr sz="1200" b="1">
              <a:solidFill>
                <a:srgbClr val="3D2084"/>
              </a:solidFill>
              <a:latin typeface="Century Gothic"/>
              <a:ea typeface="Century Gothic"/>
              <a:cs typeface="Century Gothic"/>
              <a:sym typeface="Century Gothic"/>
            </a:endParaRPr>
          </a:p>
        </p:txBody>
      </p:sp>
      <p:pic>
        <p:nvPicPr>
          <p:cNvPr id="275" name="Google Shape;275;p24"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76" name="Google Shape;276;p24"/>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77" name="Google Shape;277;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12</a:t>
            </a:fld>
            <a:endParaRPr b="1"/>
          </a:p>
        </p:txBody>
      </p:sp>
      <p:pic>
        <p:nvPicPr>
          <p:cNvPr id="278" name="Google Shape;278;p24"/>
          <p:cNvPicPr preferRelativeResize="0"/>
          <p:nvPr/>
        </p:nvPicPr>
        <p:blipFill rotWithShape="1">
          <a:blip r:embed="rId5">
            <a:alphaModFix amt="25000"/>
          </a:blip>
          <a:srcRect l="43426"/>
          <a:stretch/>
        </p:blipFill>
        <p:spPr>
          <a:xfrm>
            <a:off x="3790880" y="1003125"/>
            <a:ext cx="4069801" cy="3243300"/>
          </a:xfrm>
          <a:prstGeom prst="rect">
            <a:avLst/>
          </a:prstGeom>
          <a:noFill/>
          <a:ln>
            <a:noFill/>
          </a:ln>
        </p:spPr>
      </p:pic>
      <p:pic>
        <p:nvPicPr>
          <p:cNvPr id="279" name="Google Shape;279;p24"/>
          <p:cNvPicPr preferRelativeResize="0"/>
          <p:nvPr/>
        </p:nvPicPr>
        <p:blipFill rotWithShape="1">
          <a:blip r:embed="rId5">
            <a:alphaModFix/>
          </a:blip>
          <a:srcRect r="56574"/>
          <a:stretch/>
        </p:blipFill>
        <p:spPr>
          <a:xfrm>
            <a:off x="667018" y="1003125"/>
            <a:ext cx="3123851" cy="3243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5"/>
          <p:cNvSpPr txBox="1">
            <a:spLocks noGrp="1"/>
          </p:cNvSpPr>
          <p:nvPr>
            <p:ph type="title"/>
          </p:nvPr>
        </p:nvSpPr>
        <p:spPr>
          <a:xfrm>
            <a:off x="311700" y="302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022" b="1">
                <a:solidFill>
                  <a:srgbClr val="3D2084"/>
                </a:solidFill>
                <a:latin typeface="Century Gothic"/>
                <a:ea typeface="Century Gothic"/>
                <a:cs typeface="Century Gothic"/>
                <a:sym typeface="Century Gothic"/>
              </a:rPr>
              <a:t>Model 1- Coral Presence</a:t>
            </a:r>
            <a:endParaRPr sz="2022"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r>
              <a:rPr lang="en" sz="1355" b="1">
                <a:solidFill>
                  <a:srgbClr val="3D2084"/>
                </a:solidFill>
                <a:latin typeface="Century Gothic"/>
                <a:ea typeface="Century Gothic"/>
                <a:cs typeface="Century Gothic"/>
                <a:sym typeface="Century Gothic"/>
              </a:rPr>
              <a:t>Datasets</a:t>
            </a:r>
            <a:endParaRPr sz="1355"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355"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None/>
            </a:pP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Clr>
                <a:schemeClr val="dk1"/>
              </a:buClr>
              <a:buSzPct val="155555"/>
              <a:buFont typeface="Arial"/>
              <a:buNone/>
            </a:pPr>
            <a:endParaRPr sz="1800" b="1">
              <a:solidFill>
                <a:srgbClr val="3D2084"/>
              </a:solidFill>
              <a:latin typeface="Century Gothic"/>
              <a:ea typeface="Century Gothic"/>
              <a:cs typeface="Century Gothic"/>
              <a:sym typeface="Century Gothic"/>
            </a:endParaRPr>
          </a:p>
        </p:txBody>
      </p:sp>
      <p:sp>
        <p:nvSpPr>
          <p:cNvPr id="285" name="Google Shape;285;p25"/>
          <p:cNvSpPr txBox="1">
            <a:spLocks noGrp="1"/>
          </p:cNvSpPr>
          <p:nvPr>
            <p:ph type="body" idx="1"/>
          </p:nvPr>
        </p:nvSpPr>
        <p:spPr>
          <a:xfrm>
            <a:off x="729925" y="835388"/>
            <a:ext cx="85206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sz="1300" b="1"/>
              <a:t>Coral Dataset:</a:t>
            </a:r>
            <a:r>
              <a:rPr lang="en" sz="1300"/>
              <a:t> </a:t>
            </a:r>
            <a:r>
              <a:rPr lang="en" sz="1200"/>
              <a:t>Allen Coral Atlas (ACA) benthic map</a:t>
            </a:r>
            <a:endParaRPr sz="1200"/>
          </a:p>
          <a:p>
            <a:pPr marL="457200" lvl="0" indent="-311150" algn="l" rtl="0">
              <a:spcBef>
                <a:spcPts val="0"/>
              </a:spcBef>
              <a:spcAft>
                <a:spcPts val="0"/>
              </a:spcAft>
              <a:buSzPts val="1300"/>
              <a:buChar char="●"/>
            </a:pPr>
            <a:r>
              <a:rPr lang="en" sz="1300" b="1"/>
              <a:t>Satellite Datasets: </a:t>
            </a:r>
            <a:r>
              <a:rPr lang="en" sz="1200"/>
              <a:t>Landsat 8, MODIS</a:t>
            </a:r>
            <a:endParaRPr sz="1200"/>
          </a:p>
          <a:p>
            <a:pPr marL="457200" lvl="0" indent="-304800" algn="l" rtl="0">
              <a:spcBef>
                <a:spcPts val="0"/>
              </a:spcBef>
              <a:spcAft>
                <a:spcPts val="0"/>
              </a:spcAft>
              <a:buSzPts val="1200"/>
              <a:buChar char="●"/>
            </a:pPr>
            <a:r>
              <a:rPr lang="en" sz="1200"/>
              <a:t>Data is filtered down to two regions:</a:t>
            </a:r>
            <a:endParaRPr sz="1200"/>
          </a:p>
          <a:p>
            <a:pPr marL="914400" lvl="1" indent="-304800" algn="l" rtl="0">
              <a:spcBef>
                <a:spcPts val="0"/>
              </a:spcBef>
              <a:spcAft>
                <a:spcPts val="0"/>
              </a:spcAft>
              <a:buSzPts val="1200"/>
              <a:buChar char="○"/>
            </a:pPr>
            <a:r>
              <a:rPr lang="en" sz="1200"/>
              <a:t>Northern Caribbean, Florida, and Bahamas</a:t>
            </a:r>
            <a:endParaRPr sz="1200"/>
          </a:p>
          <a:p>
            <a:pPr marL="914400" lvl="1" indent="-304800" algn="l" rtl="0">
              <a:spcBef>
                <a:spcPts val="0"/>
              </a:spcBef>
              <a:spcAft>
                <a:spcPts val="0"/>
              </a:spcAft>
              <a:buSzPts val="1200"/>
              <a:buChar char="○"/>
            </a:pPr>
            <a:r>
              <a:rPr lang="en" sz="1200"/>
              <a:t>Great Barrier Reef</a:t>
            </a:r>
            <a:endParaRPr sz="1600"/>
          </a:p>
          <a:p>
            <a:pPr marL="0" lvl="0" indent="0" algn="l" rtl="0">
              <a:spcBef>
                <a:spcPts val="1200"/>
              </a:spcBef>
              <a:spcAft>
                <a:spcPts val="0"/>
              </a:spcAft>
              <a:buNone/>
            </a:pPr>
            <a:endParaRPr sz="1200"/>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sp>
        <p:nvSpPr>
          <p:cNvPr id="286" name="Google Shape;28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13</a:t>
            </a:fld>
            <a:endParaRPr b="1"/>
          </a:p>
        </p:txBody>
      </p:sp>
      <p:pic>
        <p:nvPicPr>
          <p:cNvPr id="287" name="Google Shape;287;p25"/>
          <p:cNvPicPr preferRelativeResize="0"/>
          <p:nvPr/>
        </p:nvPicPr>
        <p:blipFill>
          <a:blip r:embed="rId3">
            <a:alphaModFix/>
          </a:blip>
          <a:stretch>
            <a:fillRect/>
          </a:stretch>
        </p:blipFill>
        <p:spPr>
          <a:xfrm>
            <a:off x="429887" y="2356925"/>
            <a:ext cx="2836788" cy="2165225"/>
          </a:xfrm>
          <a:prstGeom prst="rect">
            <a:avLst/>
          </a:prstGeom>
          <a:noFill/>
          <a:ln>
            <a:noFill/>
          </a:ln>
        </p:spPr>
      </p:pic>
      <p:pic>
        <p:nvPicPr>
          <p:cNvPr id="288" name="Google Shape;288;p25"/>
          <p:cNvPicPr preferRelativeResize="0"/>
          <p:nvPr/>
        </p:nvPicPr>
        <p:blipFill>
          <a:blip r:embed="rId4">
            <a:alphaModFix/>
          </a:blip>
          <a:stretch>
            <a:fillRect/>
          </a:stretch>
        </p:blipFill>
        <p:spPr>
          <a:xfrm>
            <a:off x="6655725" y="2499925"/>
            <a:ext cx="1571768" cy="2022225"/>
          </a:xfrm>
          <a:prstGeom prst="rect">
            <a:avLst/>
          </a:prstGeom>
          <a:noFill/>
          <a:ln>
            <a:noFill/>
          </a:ln>
        </p:spPr>
      </p:pic>
      <p:pic>
        <p:nvPicPr>
          <p:cNvPr id="289" name="Google Shape;289;p25" descr="A picture containing text, clipart&#10;&#10;Description automatically generated"/>
          <p:cNvPicPr preferRelativeResize="0"/>
          <p:nvPr/>
        </p:nvPicPr>
        <p:blipFill rotWithShape="1">
          <a:blip r:embed="rId5">
            <a:alphaModFix/>
          </a:blip>
          <a:srcRect/>
          <a:stretch/>
        </p:blipFill>
        <p:spPr>
          <a:xfrm>
            <a:off x="7815280" y="198668"/>
            <a:ext cx="1106389" cy="225293"/>
          </a:xfrm>
          <a:prstGeom prst="rect">
            <a:avLst/>
          </a:prstGeom>
          <a:noFill/>
          <a:ln>
            <a:noFill/>
          </a:ln>
        </p:spPr>
      </p:pic>
      <p:pic>
        <p:nvPicPr>
          <p:cNvPr id="290" name="Google Shape;290;p25"/>
          <p:cNvPicPr preferRelativeResize="0"/>
          <p:nvPr/>
        </p:nvPicPr>
        <p:blipFill>
          <a:blip r:embed="rId6">
            <a:alphaModFix/>
          </a:blip>
          <a:stretch>
            <a:fillRect/>
          </a:stretch>
        </p:blipFill>
        <p:spPr>
          <a:xfrm>
            <a:off x="6215730" y="731350"/>
            <a:ext cx="2107576" cy="1579375"/>
          </a:xfrm>
          <a:prstGeom prst="rect">
            <a:avLst/>
          </a:prstGeom>
          <a:noFill/>
          <a:ln>
            <a:noFill/>
          </a:ln>
        </p:spPr>
      </p:pic>
      <p:pic>
        <p:nvPicPr>
          <p:cNvPr id="291" name="Google Shape;291;p25"/>
          <p:cNvPicPr preferRelativeResize="0"/>
          <p:nvPr/>
        </p:nvPicPr>
        <p:blipFill rotWithShape="1">
          <a:blip r:embed="rId7">
            <a:alphaModFix/>
          </a:blip>
          <a:srcRect/>
          <a:stretch/>
        </p:blipFill>
        <p:spPr>
          <a:xfrm>
            <a:off x="-173199" y="4077997"/>
            <a:ext cx="1271849" cy="1125994"/>
          </a:xfrm>
          <a:prstGeom prst="rect">
            <a:avLst/>
          </a:prstGeom>
          <a:noFill/>
          <a:ln>
            <a:noFill/>
          </a:ln>
        </p:spPr>
      </p:pic>
      <p:pic>
        <p:nvPicPr>
          <p:cNvPr id="292" name="Google Shape;292;p25"/>
          <p:cNvPicPr preferRelativeResize="0"/>
          <p:nvPr/>
        </p:nvPicPr>
        <p:blipFill>
          <a:blip r:embed="rId8">
            <a:alphaModFix/>
          </a:blip>
          <a:stretch>
            <a:fillRect/>
          </a:stretch>
        </p:blipFill>
        <p:spPr>
          <a:xfrm>
            <a:off x="3846887" y="2057075"/>
            <a:ext cx="2286676" cy="2465069"/>
          </a:xfrm>
          <a:prstGeom prst="rect">
            <a:avLst/>
          </a:prstGeom>
          <a:noFill/>
          <a:ln>
            <a:noFill/>
          </a:ln>
        </p:spPr>
      </p:pic>
      <p:sp>
        <p:nvSpPr>
          <p:cNvPr id="293" name="Google Shape;293;p25"/>
          <p:cNvSpPr txBox="1"/>
          <p:nvPr/>
        </p:nvSpPr>
        <p:spPr>
          <a:xfrm>
            <a:off x="5940325" y="4891525"/>
            <a:ext cx="219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4" name="Google Shape;294;p25"/>
          <p:cNvSpPr txBox="1"/>
          <p:nvPr/>
        </p:nvSpPr>
        <p:spPr>
          <a:xfrm>
            <a:off x="3798250" y="4411700"/>
            <a:ext cx="1974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Above is the benthic class data breakdown from the Northern Caribbean region of the Allen Coral Atlas</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6"/>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Coral/Algae Detection</a:t>
            </a:r>
            <a:endParaRPr sz="1200" b="1">
              <a:solidFill>
                <a:srgbClr val="3D2084"/>
              </a:solidFill>
              <a:latin typeface="Century Gothic"/>
              <a:ea typeface="Century Gothic"/>
              <a:cs typeface="Century Gothic"/>
              <a:sym typeface="Century Gothic"/>
            </a:endParaRPr>
          </a:p>
        </p:txBody>
      </p:sp>
      <p:pic>
        <p:nvPicPr>
          <p:cNvPr id="300" name="Google Shape;300;p26"/>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01" name="Google Shape;301;p2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02" name="Google Shape;3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14</a:t>
            </a:fld>
            <a:endParaRPr b="1"/>
          </a:p>
        </p:txBody>
      </p:sp>
      <p:sp>
        <p:nvSpPr>
          <p:cNvPr id="303" name="Google Shape;303;p26"/>
          <p:cNvSpPr txBox="1"/>
          <p:nvPr/>
        </p:nvSpPr>
        <p:spPr>
          <a:xfrm>
            <a:off x="689400" y="775875"/>
            <a:ext cx="8454600" cy="1668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Char char="●"/>
            </a:pPr>
            <a:r>
              <a:rPr lang="en">
                <a:solidFill>
                  <a:schemeClr val="dk2"/>
                </a:solidFill>
              </a:rPr>
              <a:t>XGBoost Architecture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Features</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Surface reflectance bands</a:t>
            </a:r>
            <a:endParaRPr>
              <a:solidFill>
                <a:schemeClr val="dk2"/>
              </a:solidFill>
            </a:endParaRPr>
          </a:p>
          <a:p>
            <a:pPr marL="914400" lvl="1" indent="-317500" algn="l" rtl="0">
              <a:lnSpc>
                <a:spcPct val="115000"/>
              </a:lnSpc>
              <a:spcBef>
                <a:spcPts val="0"/>
              </a:spcBef>
              <a:spcAft>
                <a:spcPts val="0"/>
              </a:spcAft>
              <a:buClr>
                <a:schemeClr val="dk2"/>
              </a:buClr>
              <a:buSzPts val="1400"/>
              <a:buChar char="○"/>
            </a:pPr>
            <a:r>
              <a:rPr lang="en">
                <a:solidFill>
                  <a:schemeClr val="dk2"/>
                </a:solidFill>
              </a:rPr>
              <a:t>Landsat spectral indices</a:t>
            </a:r>
            <a:endParaRPr>
              <a:solidFill>
                <a:schemeClr val="dk2"/>
              </a:solidFill>
            </a:endParaRPr>
          </a:p>
          <a:p>
            <a:pPr marL="457200" lvl="0" indent="-342900" algn="l" rtl="0">
              <a:lnSpc>
                <a:spcPct val="100000"/>
              </a:lnSpc>
              <a:spcBef>
                <a:spcPts val="0"/>
              </a:spcBef>
              <a:spcAft>
                <a:spcPts val="0"/>
              </a:spcAft>
              <a:buClr>
                <a:schemeClr val="dk2"/>
              </a:buClr>
              <a:buSzPts val="1800"/>
              <a:buChar char="●"/>
            </a:pPr>
            <a:r>
              <a:rPr lang="en">
                <a:solidFill>
                  <a:schemeClr val="dk2"/>
                </a:solidFill>
              </a:rPr>
              <a:t>Large decrease in accuracy when training/testing </a:t>
            </a:r>
            <a:endParaRPr>
              <a:solidFill>
                <a:schemeClr val="dk2"/>
              </a:solidFill>
            </a:endParaRPr>
          </a:p>
          <a:p>
            <a:pPr marL="457200" lvl="0" indent="0" algn="l" rtl="0">
              <a:lnSpc>
                <a:spcPct val="100000"/>
              </a:lnSpc>
              <a:spcBef>
                <a:spcPts val="0"/>
              </a:spcBef>
              <a:spcAft>
                <a:spcPts val="0"/>
              </a:spcAft>
              <a:buNone/>
            </a:pPr>
            <a:r>
              <a:rPr lang="en">
                <a:solidFill>
                  <a:schemeClr val="dk2"/>
                </a:solidFill>
              </a:rPr>
              <a:t>on two different regions</a:t>
            </a:r>
            <a:endParaRPr>
              <a:solidFill>
                <a:schemeClr val="dk2"/>
              </a:solidFill>
            </a:endParaRPr>
          </a:p>
        </p:txBody>
      </p:sp>
      <p:pic>
        <p:nvPicPr>
          <p:cNvPr id="304" name="Google Shape;304;p26"/>
          <p:cNvPicPr preferRelativeResize="0"/>
          <p:nvPr/>
        </p:nvPicPr>
        <p:blipFill>
          <a:blip r:embed="rId5">
            <a:alphaModFix/>
          </a:blip>
          <a:stretch>
            <a:fillRect/>
          </a:stretch>
        </p:blipFill>
        <p:spPr>
          <a:xfrm>
            <a:off x="5234575" y="906213"/>
            <a:ext cx="3074745" cy="926413"/>
          </a:xfrm>
          <a:prstGeom prst="rect">
            <a:avLst/>
          </a:prstGeom>
          <a:noFill/>
          <a:ln>
            <a:noFill/>
          </a:ln>
        </p:spPr>
      </p:pic>
      <p:pic>
        <p:nvPicPr>
          <p:cNvPr id="305" name="Google Shape;305;p26"/>
          <p:cNvPicPr preferRelativeResize="0"/>
          <p:nvPr/>
        </p:nvPicPr>
        <p:blipFill rotWithShape="1">
          <a:blip r:embed="rId6">
            <a:alphaModFix/>
          </a:blip>
          <a:srcRect t="1989"/>
          <a:stretch/>
        </p:blipFill>
        <p:spPr>
          <a:xfrm>
            <a:off x="947625" y="2571750"/>
            <a:ext cx="3264375" cy="2393325"/>
          </a:xfrm>
          <a:prstGeom prst="rect">
            <a:avLst/>
          </a:prstGeom>
          <a:noFill/>
          <a:ln>
            <a:noFill/>
          </a:ln>
        </p:spPr>
      </p:pic>
      <p:pic>
        <p:nvPicPr>
          <p:cNvPr id="306" name="Google Shape;306;p26"/>
          <p:cNvPicPr preferRelativeResize="0"/>
          <p:nvPr/>
        </p:nvPicPr>
        <p:blipFill>
          <a:blip r:embed="rId7">
            <a:alphaModFix/>
          </a:blip>
          <a:stretch>
            <a:fillRect/>
          </a:stretch>
        </p:blipFill>
        <p:spPr>
          <a:xfrm>
            <a:off x="4750888" y="2510250"/>
            <a:ext cx="3182672" cy="2393325"/>
          </a:xfrm>
          <a:prstGeom prst="rect">
            <a:avLst/>
          </a:prstGeom>
          <a:noFill/>
          <a:ln>
            <a:noFill/>
          </a:ln>
        </p:spPr>
      </p:pic>
      <p:sp>
        <p:nvSpPr>
          <p:cNvPr id="307" name="Google Shape;307;p26"/>
          <p:cNvSpPr txBox="1"/>
          <p:nvPr/>
        </p:nvSpPr>
        <p:spPr>
          <a:xfrm>
            <a:off x="5267525" y="1692525"/>
            <a:ext cx="2826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Snapshot of Model Accuracy for each of the Regions Studied</a:t>
            </a:r>
            <a:endParaRPr sz="700" b="1" i="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7"/>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1- Coral Presence</a:t>
            </a:r>
            <a:endParaRPr sz="1800" b="1">
              <a:solidFill>
                <a:srgbClr val="3D2084"/>
              </a:solidFill>
              <a:latin typeface="Century Gothic"/>
              <a:ea typeface="Century Gothic"/>
              <a:cs typeface="Century Gothic"/>
              <a:sym typeface="Century Gothic"/>
            </a:endParaRPr>
          </a:p>
          <a:p>
            <a:pPr marL="0" lvl="0" indent="0" algn="l" rtl="0">
              <a:spcBef>
                <a:spcPts val="0"/>
              </a:spcBef>
              <a:spcAft>
                <a:spcPts val="0"/>
              </a:spcAft>
              <a:buSzPts val="2800"/>
              <a:buNone/>
            </a:pPr>
            <a:r>
              <a:rPr lang="en" sz="1200" b="1">
                <a:solidFill>
                  <a:srgbClr val="3D2084"/>
                </a:solidFill>
                <a:latin typeface="Century Gothic"/>
                <a:ea typeface="Century Gothic"/>
                <a:cs typeface="Century Gothic"/>
                <a:sym typeface="Century Gothic"/>
              </a:rPr>
              <a:t>Distinguishing Between Coral and Algae</a:t>
            </a:r>
            <a:endParaRPr sz="1200" b="1">
              <a:solidFill>
                <a:srgbClr val="3D2084"/>
              </a:solidFill>
              <a:latin typeface="Century Gothic"/>
              <a:ea typeface="Century Gothic"/>
              <a:cs typeface="Century Gothic"/>
              <a:sym typeface="Century Gothic"/>
            </a:endParaRPr>
          </a:p>
        </p:txBody>
      </p:sp>
      <p:pic>
        <p:nvPicPr>
          <p:cNvPr id="313" name="Google Shape;313;p27"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314" name="Google Shape;314;p27"/>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315" name="Google Shape;31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15</a:t>
            </a:fld>
            <a:endParaRPr b="1"/>
          </a:p>
        </p:txBody>
      </p:sp>
      <p:pic>
        <p:nvPicPr>
          <p:cNvPr id="316" name="Google Shape;316;p27"/>
          <p:cNvPicPr preferRelativeResize="0"/>
          <p:nvPr/>
        </p:nvPicPr>
        <p:blipFill rotWithShape="1">
          <a:blip r:embed="rId5">
            <a:alphaModFix amt="25000"/>
          </a:blip>
          <a:srcRect r="56538"/>
          <a:stretch/>
        </p:blipFill>
        <p:spPr>
          <a:xfrm>
            <a:off x="968018" y="950100"/>
            <a:ext cx="3126451" cy="3243300"/>
          </a:xfrm>
          <a:prstGeom prst="rect">
            <a:avLst/>
          </a:prstGeom>
          <a:noFill/>
          <a:ln>
            <a:noFill/>
          </a:ln>
        </p:spPr>
      </p:pic>
      <p:pic>
        <p:nvPicPr>
          <p:cNvPr id="317" name="Google Shape;317;p27"/>
          <p:cNvPicPr preferRelativeResize="0"/>
          <p:nvPr/>
        </p:nvPicPr>
        <p:blipFill rotWithShape="1">
          <a:blip r:embed="rId5">
            <a:alphaModFix amt="25000"/>
          </a:blip>
          <a:srcRect l="66319"/>
          <a:stretch/>
        </p:blipFill>
        <p:spPr>
          <a:xfrm>
            <a:off x="5753108" y="950100"/>
            <a:ext cx="2422876" cy="3243300"/>
          </a:xfrm>
          <a:prstGeom prst="rect">
            <a:avLst/>
          </a:prstGeom>
          <a:noFill/>
          <a:ln>
            <a:noFill/>
          </a:ln>
        </p:spPr>
      </p:pic>
      <p:pic>
        <p:nvPicPr>
          <p:cNvPr id="318" name="Google Shape;318;p27"/>
          <p:cNvPicPr preferRelativeResize="0"/>
          <p:nvPr/>
        </p:nvPicPr>
        <p:blipFill rotWithShape="1">
          <a:blip r:embed="rId5">
            <a:alphaModFix/>
          </a:blip>
          <a:srcRect l="42738" r="33145"/>
          <a:stretch/>
        </p:blipFill>
        <p:spPr>
          <a:xfrm>
            <a:off x="4046266" y="950100"/>
            <a:ext cx="1734825" cy="324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xfrm>
            <a:off x="96663"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24" name="Google Shape;324;p28"/>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25" name="Google Shape;325;p28"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26" name="Google Shape;326;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16</a:t>
            </a:fld>
            <a:endParaRPr b="1"/>
          </a:p>
        </p:txBody>
      </p:sp>
      <p:sp>
        <p:nvSpPr>
          <p:cNvPr id="327" name="Google Shape;327;p28"/>
          <p:cNvSpPr txBox="1"/>
          <p:nvPr/>
        </p:nvSpPr>
        <p:spPr>
          <a:xfrm>
            <a:off x="565800" y="613975"/>
            <a:ext cx="80124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Problem: </a:t>
            </a:r>
            <a:r>
              <a:rPr lang="en" sz="1800">
                <a:solidFill>
                  <a:schemeClr val="dk2"/>
                </a:solidFill>
              </a:rPr>
              <a:t>Coral and algae have extremely similar spectral signatures and are hard to tell apart from a single snapshot of satellite data </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There is very little data that reliably distinguishes between coral and algae, making model-based classification methods intractable</a:t>
            </a:r>
            <a:endParaRPr sz="1800">
              <a:solidFill>
                <a:schemeClr val="dk2"/>
              </a:solidFill>
            </a:endParaRPr>
          </a:p>
        </p:txBody>
      </p:sp>
      <p:sp>
        <p:nvSpPr>
          <p:cNvPr id="328" name="Google Shape;328;p28"/>
          <p:cNvSpPr txBox="1"/>
          <p:nvPr/>
        </p:nvSpPr>
        <p:spPr>
          <a:xfrm>
            <a:off x="565800" y="4273425"/>
            <a:ext cx="78378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i="1">
                <a:solidFill>
                  <a:schemeClr val="dk2"/>
                </a:solidFill>
              </a:rPr>
              <a:t>Spectral reflectance signatures measured in the ocean at a distance of </a:t>
            </a:r>
            <a:r>
              <a:rPr lang="en" sz="1800" i="1" u="sng">
                <a:solidFill>
                  <a:schemeClr val="dk2"/>
                </a:solidFill>
              </a:rPr>
              <a:t>5cm</a:t>
            </a:r>
            <a:r>
              <a:rPr lang="en" sz="1800">
                <a:solidFill>
                  <a:schemeClr val="dk2"/>
                </a:solidFill>
              </a:rPr>
              <a:t> - much harder to distinguish from satellites in orbit</a:t>
            </a:r>
            <a:endParaRPr/>
          </a:p>
        </p:txBody>
      </p:sp>
      <p:pic>
        <p:nvPicPr>
          <p:cNvPr id="329" name="Google Shape;329;p28"/>
          <p:cNvPicPr preferRelativeResize="0"/>
          <p:nvPr/>
        </p:nvPicPr>
        <p:blipFill rotWithShape="1">
          <a:blip r:embed="rId5">
            <a:alphaModFix/>
          </a:blip>
          <a:srcRect t="4571"/>
          <a:stretch/>
        </p:blipFill>
        <p:spPr>
          <a:xfrm>
            <a:off x="2249025" y="2332100"/>
            <a:ext cx="4645953" cy="2054225"/>
          </a:xfrm>
          <a:prstGeom prst="rect">
            <a:avLst/>
          </a:prstGeom>
          <a:noFill/>
          <a:ln>
            <a:noFill/>
          </a:ln>
        </p:spPr>
      </p:pic>
      <p:sp>
        <p:nvSpPr>
          <p:cNvPr id="330" name="Google Shape;330;p28"/>
          <p:cNvSpPr txBox="1"/>
          <p:nvPr/>
        </p:nvSpPr>
        <p:spPr>
          <a:xfrm>
            <a:off x="2200500" y="2031475"/>
            <a:ext cx="5099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Spectral Signature of Various Coral and Algae Species (Leiper 2014)</a:t>
            </a:r>
            <a:endParaRPr sz="11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9"/>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36" name="Google Shape;336;p29"/>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37" name="Google Shape;337;p2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38" name="Google Shape;33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17</a:t>
            </a:fld>
            <a:endParaRPr b="1"/>
          </a:p>
        </p:txBody>
      </p:sp>
      <p:sp>
        <p:nvSpPr>
          <p:cNvPr id="339" name="Google Shape;339;p29"/>
          <p:cNvSpPr txBox="1"/>
          <p:nvPr/>
        </p:nvSpPr>
        <p:spPr>
          <a:xfrm>
            <a:off x="530350" y="563150"/>
            <a:ext cx="8238900" cy="1296600"/>
          </a:xfrm>
          <a:prstGeom prst="rect">
            <a:avLst/>
          </a:prstGeom>
          <a:noFill/>
          <a:ln>
            <a:noFill/>
          </a:ln>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rgbClr val="595959"/>
              </a:buClr>
              <a:buSzPts val="1800"/>
              <a:buChar char="●"/>
            </a:pPr>
            <a:r>
              <a:rPr lang="en" sz="1800" b="1">
                <a:solidFill>
                  <a:srgbClr val="595959"/>
                </a:solidFill>
              </a:rPr>
              <a:t>Algae is typically only present in the summer months</a:t>
            </a:r>
            <a:endParaRPr sz="1800" b="1">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b="1">
                <a:solidFill>
                  <a:srgbClr val="595959"/>
                </a:solidFill>
              </a:rPr>
              <a:t>Idea: </a:t>
            </a:r>
            <a:r>
              <a:rPr lang="en" sz="1800">
                <a:solidFill>
                  <a:srgbClr val="595959"/>
                </a:solidFill>
              </a:rPr>
              <a:t>Take points predicted to be coral/algae and predict on the same location at different times throughout the year</a:t>
            </a:r>
            <a:endParaRPr sz="1800">
              <a:solidFill>
                <a:srgbClr val="595959"/>
              </a:solidFill>
            </a:endParaRPr>
          </a:p>
        </p:txBody>
      </p:sp>
      <p:pic>
        <p:nvPicPr>
          <p:cNvPr id="340" name="Google Shape;340;p29"/>
          <p:cNvPicPr preferRelativeResize="0"/>
          <p:nvPr/>
        </p:nvPicPr>
        <p:blipFill>
          <a:blip r:embed="rId5">
            <a:alphaModFix/>
          </a:blip>
          <a:stretch>
            <a:fillRect/>
          </a:stretch>
        </p:blipFill>
        <p:spPr>
          <a:xfrm>
            <a:off x="530350" y="1617743"/>
            <a:ext cx="3894069" cy="2647883"/>
          </a:xfrm>
          <a:prstGeom prst="rect">
            <a:avLst/>
          </a:prstGeom>
          <a:noFill/>
          <a:ln>
            <a:noFill/>
          </a:ln>
        </p:spPr>
      </p:pic>
      <p:sp>
        <p:nvSpPr>
          <p:cNvPr id="341" name="Google Shape;341;p29"/>
          <p:cNvSpPr txBox="1"/>
          <p:nvPr/>
        </p:nvSpPr>
        <p:spPr>
          <a:xfrm>
            <a:off x="530350" y="4265625"/>
            <a:ext cx="80478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Temporal, Voting-Based Classification: </a:t>
            </a:r>
            <a:r>
              <a:rPr lang="en" sz="1800">
                <a:solidFill>
                  <a:schemeClr val="dk2"/>
                </a:solidFill>
              </a:rPr>
              <a:t>Areas where coral/algae presence is only predicted in the summer months are likely algae</a:t>
            </a:r>
            <a:endParaRPr/>
          </a:p>
        </p:txBody>
      </p:sp>
      <p:pic>
        <p:nvPicPr>
          <p:cNvPr id="342" name="Google Shape;342;p29"/>
          <p:cNvPicPr preferRelativeResize="0"/>
          <p:nvPr/>
        </p:nvPicPr>
        <p:blipFill>
          <a:blip r:embed="rId6">
            <a:alphaModFix/>
          </a:blip>
          <a:stretch>
            <a:fillRect/>
          </a:stretch>
        </p:blipFill>
        <p:spPr>
          <a:xfrm>
            <a:off x="4524552" y="1609965"/>
            <a:ext cx="3894073" cy="2663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0"/>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Distinguishing Between Coral and Algae</a:t>
            </a:r>
            <a:endParaRPr sz="1800" b="1">
              <a:solidFill>
                <a:srgbClr val="3D2084"/>
              </a:solidFill>
              <a:latin typeface="Century Gothic"/>
              <a:ea typeface="Century Gothic"/>
              <a:cs typeface="Century Gothic"/>
              <a:sym typeface="Century Gothic"/>
            </a:endParaRPr>
          </a:p>
        </p:txBody>
      </p:sp>
      <p:pic>
        <p:nvPicPr>
          <p:cNvPr id="348" name="Google Shape;348;p30"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sp>
        <p:nvSpPr>
          <p:cNvPr id="349" name="Google Shape;34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18</a:t>
            </a:fld>
            <a:endParaRPr b="1"/>
          </a:p>
        </p:txBody>
      </p:sp>
      <p:sp>
        <p:nvSpPr>
          <p:cNvPr id="350" name="Google Shape;350;p30"/>
          <p:cNvSpPr txBox="1"/>
          <p:nvPr/>
        </p:nvSpPr>
        <p:spPr>
          <a:xfrm>
            <a:off x="565800" y="893000"/>
            <a:ext cx="8012400" cy="23736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2"/>
              </a:buClr>
              <a:buSzPts val="1800"/>
              <a:buChar char="●"/>
            </a:pPr>
            <a:r>
              <a:rPr lang="en" sz="1800" b="1">
                <a:solidFill>
                  <a:schemeClr val="dk2"/>
                </a:solidFill>
              </a:rPr>
              <a:t>Temporal, Voting-Based Classification: </a:t>
            </a:r>
            <a:r>
              <a:rPr lang="en" sz="1800">
                <a:solidFill>
                  <a:schemeClr val="dk2"/>
                </a:solidFill>
              </a:rPr>
              <a:t>Areas where predictions differ between summer and winter months are likely algae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b="1">
                <a:solidFill>
                  <a:schemeClr val="dk2"/>
                </a:solidFill>
              </a:rPr>
              <a:t>In Practice: </a:t>
            </a:r>
            <a:r>
              <a:rPr lang="en" sz="1800">
                <a:solidFill>
                  <a:schemeClr val="dk2"/>
                </a:solidFill>
              </a:rPr>
              <a:t>Weighted average of predicted probability of coral/algae presence at a single location over time</a:t>
            </a:r>
            <a:endParaRPr sz="1800">
              <a:solidFill>
                <a:schemeClr val="dk2"/>
              </a:solidFill>
            </a:endParaRPr>
          </a:p>
          <a:p>
            <a:pPr marL="914400" lvl="1" indent="-342900" algn="l" rtl="0">
              <a:lnSpc>
                <a:spcPct val="115000"/>
              </a:lnSpc>
              <a:spcBef>
                <a:spcPts val="0"/>
              </a:spcBef>
              <a:spcAft>
                <a:spcPts val="0"/>
              </a:spcAft>
              <a:buClr>
                <a:schemeClr val="dk2"/>
              </a:buClr>
              <a:buSzPts val="1800"/>
              <a:buChar char="○"/>
            </a:pPr>
            <a:r>
              <a:rPr lang="en" sz="1800">
                <a:solidFill>
                  <a:schemeClr val="dk2"/>
                </a:solidFill>
              </a:rPr>
              <a:t>Less weight given to observations in the summer months due to inability to distinguish between coral and algae</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Use of subject matter expertise to come up with a unique solution</a:t>
            </a:r>
            <a:endParaRPr sz="1800">
              <a:solidFill>
                <a:schemeClr val="dk2"/>
              </a:solidFill>
            </a:endParaRPr>
          </a:p>
        </p:txBody>
      </p:sp>
      <p:grpSp>
        <p:nvGrpSpPr>
          <p:cNvPr id="351" name="Google Shape;351;p30"/>
          <p:cNvGrpSpPr/>
          <p:nvPr/>
        </p:nvGrpSpPr>
        <p:grpSpPr>
          <a:xfrm>
            <a:off x="426350" y="3271306"/>
            <a:ext cx="8291275" cy="1722194"/>
            <a:chOff x="627775" y="3434106"/>
            <a:chExt cx="8291275" cy="1722194"/>
          </a:xfrm>
        </p:grpSpPr>
        <p:pic>
          <p:nvPicPr>
            <p:cNvPr id="352" name="Google Shape;352;p30"/>
            <p:cNvPicPr preferRelativeResize="0"/>
            <p:nvPr/>
          </p:nvPicPr>
          <p:blipFill rotWithShape="1">
            <a:blip r:embed="rId4">
              <a:alphaModFix/>
            </a:blip>
            <a:srcRect l="66196" t="34701" r="20217" b="32717"/>
            <a:stretch/>
          </p:blipFill>
          <p:spPr>
            <a:xfrm>
              <a:off x="907672" y="3559475"/>
              <a:ext cx="711899" cy="696525"/>
            </a:xfrm>
            <a:prstGeom prst="rect">
              <a:avLst/>
            </a:prstGeom>
            <a:noFill/>
            <a:ln>
              <a:noFill/>
            </a:ln>
          </p:spPr>
        </p:pic>
        <p:pic>
          <p:nvPicPr>
            <p:cNvPr id="353" name="Google Shape;353;p30"/>
            <p:cNvPicPr preferRelativeResize="0"/>
            <p:nvPr/>
          </p:nvPicPr>
          <p:blipFill rotWithShape="1">
            <a:blip r:embed="rId5">
              <a:alphaModFix/>
            </a:blip>
            <a:srcRect l="25580" t="26715" r="27481" b="24300"/>
            <a:stretch/>
          </p:blipFill>
          <p:spPr>
            <a:xfrm>
              <a:off x="2433900" y="3559474"/>
              <a:ext cx="667400" cy="696524"/>
            </a:xfrm>
            <a:prstGeom prst="rect">
              <a:avLst/>
            </a:prstGeom>
            <a:noFill/>
            <a:ln>
              <a:noFill/>
            </a:ln>
          </p:spPr>
        </p:pic>
        <p:sp>
          <p:nvSpPr>
            <p:cNvPr id="354" name="Google Shape;354;p30"/>
            <p:cNvSpPr txBox="1"/>
            <p:nvPr/>
          </p:nvSpPr>
          <p:spPr>
            <a:xfrm>
              <a:off x="627775" y="4256000"/>
              <a:ext cx="13833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Single Location</a:t>
              </a:r>
              <a:endParaRPr sz="800" b="1"/>
            </a:p>
          </p:txBody>
        </p:sp>
        <p:sp>
          <p:nvSpPr>
            <p:cNvPr id="355" name="Google Shape;355;p30"/>
            <p:cNvSpPr txBox="1"/>
            <p:nvPr/>
          </p:nvSpPr>
          <p:spPr>
            <a:xfrm>
              <a:off x="2223725" y="4149800"/>
              <a:ext cx="12717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Pull Satellite Data for Multiple Dates Over the Year</a:t>
              </a:r>
              <a:endParaRPr sz="800" b="1"/>
            </a:p>
          </p:txBody>
        </p:sp>
        <p:pic>
          <p:nvPicPr>
            <p:cNvPr id="356" name="Google Shape;356;p30"/>
            <p:cNvPicPr preferRelativeResize="0"/>
            <p:nvPr/>
          </p:nvPicPr>
          <p:blipFill>
            <a:blip r:embed="rId6">
              <a:alphaModFix/>
            </a:blip>
            <a:stretch>
              <a:fillRect/>
            </a:stretch>
          </p:blipFill>
          <p:spPr>
            <a:xfrm>
              <a:off x="3966300" y="3448800"/>
              <a:ext cx="917850" cy="917850"/>
            </a:xfrm>
            <a:prstGeom prst="rect">
              <a:avLst/>
            </a:prstGeom>
            <a:noFill/>
            <a:ln>
              <a:noFill/>
            </a:ln>
          </p:spPr>
        </p:pic>
        <p:cxnSp>
          <p:nvCxnSpPr>
            <p:cNvPr id="357" name="Google Shape;357;p30"/>
            <p:cNvCxnSpPr>
              <a:endCxn id="353" idx="1"/>
            </p:cNvCxnSpPr>
            <p:nvPr/>
          </p:nvCxnSpPr>
          <p:spPr>
            <a:xfrm>
              <a:off x="1619700" y="3907736"/>
              <a:ext cx="814200" cy="0"/>
            </a:xfrm>
            <a:prstGeom prst="straightConnector1">
              <a:avLst/>
            </a:prstGeom>
            <a:noFill/>
            <a:ln w="9525" cap="flat" cmpd="sng">
              <a:solidFill>
                <a:schemeClr val="dk2"/>
              </a:solidFill>
              <a:prstDash val="solid"/>
              <a:round/>
              <a:headEnd type="none" w="med" len="med"/>
              <a:tailEnd type="triangle" w="med" len="med"/>
            </a:ln>
          </p:spPr>
        </p:cxnSp>
        <p:cxnSp>
          <p:nvCxnSpPr>
            <p:cNvPr id="358" name="Google Shape;358;p30"/>
            <p:cNvCxnSpPr>
              <a:stCxn id="353" idx="3"/>
              <a:endCxn id="356" idx="1"/>
            </p:cNvCxnSpPr>
            <p:nvPr/>
          </p:nvCxnSpPr>
          <p:spPr>
            <a:xfrm>
              <a:off x="3101300" y="3907736"/>
              <a:ext cx="864900" cy="0"/>
            </a:xfrm>
            <a:prstGeom prst="straightConnector1">
              <a:avLst/>
            </a:prstGeom>
            <a:noFill/>
            <a:ln w="9525" cap="flat" cmpd="sng">
              <a:solidFill>
                <a:schemeClr val="dk2"/>
              </a:solidFill>
              <a:prstDash val="solid"/>
              <a:round/>
              <a:headEnd type="none" w="med" len="med"/>
              <a:tailEnd type="triangle" w="med" len="med"/>
            </a:ln>
          </p:spPr>
        </p:cxnSp>
        <p:sp>
          <p:nvSpPr>
            <p:cNvPr id="359" name="Google Shape;359;p30"/>
            <p:cNvSpPr txBox="1"/>
            <p:nvPr/>
          </p:nvSpPr>
          <p:spPr>
            <a:xfrm>
              <a:off x="3708075" y="4256000"/>
              <a:ext cx="15840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Predict Probability of Coral Presence at Each Date</a:t>
              </a:r>
              <a:endParaRPr sz="800" b="1"/>
            </a:p>
          </p:txBody>
        </p:sp>
        <p:cxnSp>
          <p:nvCxnSpPr>
            <p:cNvPr id="360" name="Google Shape;360;p30"/>
            <p:cNvCxnSpPr/>
            <p:nvPr/>
          </p:nvCxnSpPr>
          <p:spPr>
            <a:xfrm>
              <a:off x="4884150" y="3907736"/>
              <a:ext cx="864900" cy="0"/>
            </a:xfrm>
            <a:prstGeom prst="straightConnector1">
              <a:avLst/>
            </a:prstGeom>
            <a:noFill/>
            <a:ln w="9525" cap="flat" cmpd="sng">
              <a:solidFill>
                <a:schemeClr val="dk2"/>
              </a:solidFill>
              <a:prstDash val="solid"/>
              <a:round/>
              <a:headEnd type="none" w="med" len="med"/>
              <a:tailEnd type="triangle" w="med" len="med"/>
            </a:ln>
          </p:spPr>
        </p:cxnSp>
        <p:pic>
          <p:nvPicPr>
            <p:cNvPr id="361" name="Google Shape;361;p30"/>
            <p:cNvPicPr preferRelativeResize="0"/>
            <p:nvPr/>
          </p:nvPicPr>
          <p:blipFill rotWithShape="1">
            <a:blip r:embed="rId4">
              <a:alphaModFix/>
            </a:blip>
            <a:srcRect l="89529" t="76618" r="-1"/>
            <a:stretch/>
          </p:blipFill>
          <p:spPr>
            <a:xfrm>
              <a:off x="5841075" y="3513739"/>
              <a:ext cx="864901" cy="787960"/>
            </a:xfrm>
            <a:prstGeom prst="rect">
              <a:avLst/>
            </a:prstGeom>
            <a:noFill/>
            <a:ln>
              <a:noFill/>
            </a:ln>
          </p:spPr>
        </p:pic>
        <p:sp>
          <p:nvSpPr>
            <p:cNvPr id="362" name="Google Shape;362;p30"/>
            <p:cNvSpPr txBox="1"/>
            <p:nvPr/>
          </p:nvSpPr>
          <p:spPr>
            <a:xfrm>
              <a:off x="5540325" y="4256000"/>
              <a:ext cx="15840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Compute Weighted Average Predicted Probability</a:t>
              </a:r>
              <a:endParaRPr sz="800" b="1"/>
            </a:p>
          </p:txBody>
        </p:sp>
        <p:pic>
          <p:nvPicPr>
            <p:cNvPr id="363" name="Google Shape;363;p30"/>
            <p:cNvPicPr preferRelativeResize="0"/>
            <p:nvPr/>
          </p:nvPicPr>
          <p:blipFill rotWithShape="1">
            <a:blip r:embed="rId4">
              <a:alphaModFix/>
            </a:blip>
            <a:srcRect l="-887" t="59979" r="88150" b="7438"/>
            <a:stretch/>
          </p:blipFill>
          <p:spPr>
            <a:xfrm>
              <a:off x="7576700" y="3434106"/>
              <a:ext cx="864901" cy="902643"/>
            </a:xfrm>
            <a:prstGeom prst="rect">
              <a:avLst/>
            </a:prstGeom>
            <a:noFill/>
            <a:ln>
              <a:noFill/>
            </a:ln>
          </p:spPr>
        </p:pic>
        <p:sp>
          <p:nvSpPr>
            <p:cNvPr id="364" name="Google Shape;364;p30"/>
            <p:cNvSpPr txBox="1"/>
            <p:nvPr/>
          </p:nvSpPr>
          <p:spPr>
            <a:xfrm>
              <a:off x="7335050" y="4256000"/>
              <a:ext cx="15840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200" b="1">
                  <a:solidFill>
                    <a:schemeClr val="dk2"/>
                  </a:solidFill>
                </a:rPr>
                <a:t>Output Coral Presence Decision</a:t>
              </a:r>
              <a:endParaRPr sz="800" b="1"/>
            </a:p>
          </p:txBody>
        </p:sp>
      </p:grpSp>
      <p:cxnSp>
        <p:nvCxnSpPr>
          <p:cNvPr id="365" name="Google Shape;365;p30"/>
          <p:cNvCxnSpPr/>
          <p:nvPr/>
        </p:nvCxnSpPr>
        <p:spPr>
          <a:xfrm>
            <a:off x="6456175" y="3677961"/>
            <a:ext cx="864900" cy="0"/>
          </a:xfrm>
          <a:prstGeom prst="straightConnector1">
            <a:avLst/>
          </a:prstGeom>
          <a:noFill/>
          <a:ln w="9525" cap="flat" cmpd="sng">
            <a:solidFill>
              <a:schemeClr val="dk2"/>
            </a:solidFill>
            <a:prstDash val="solid"/>
            <a:round/>
            <a:headEnd type="none" w="med" len="med"/>
            <a:tailEnd type="triangle" w="med" len="med"/>
          </a:ln>
        </p:spPr>
      </p:cxnSp>
      <p:pic>
        <p:nvPicPr>
          <p:cNvPr id="366" name="Google Shape;366;p30"/>
          <p:cNvPicPr preferRelativeResize="0"/>
          <p:nvPr/>
        </p:nvPicPr>
        <p:blipFill rotWithShape="1">
          <a:blip r:embed="rId7">
            <a:alphaModFix/>
          </a:blip>
          <a:srcRect/>
          <a:stretch/>
        </p:blipFill>
        <p:spPr>
          <a:xfrm>
            <a:off x="-324224" y="4273422"/>
            <a:ext cx="1271849" cy="11259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1"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372" name="Google Shape;372;p31"/>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MODEL 2: BLEACHING SEVERITY</a:t>
            </a:r>
            <a:endParaRPr sz="3000" b="1">
              <a:solidFill>
                <a:schemeClr val="lt1"/>
              </a:solidFill>
              <a:latin typeface="Roboto"/>
              <a:ea typeface="Roboto"/>
              <a:cs typeface="Roboto"/>
              <a:sym typeface="Roboto"/>
            </a:endParaRPr>
          </a:p>
        </p:txBody>
      </p:sp>
      <p:sp>
        <p:nvSpPr>
          <p:cNvPr id="374" name="Google Shape;37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19</a:t>
            </a:fld>
            <a:endParaRPr b="1"/>
          </a:p>
        </p:txBody>
      </p:sp>
      <p:pic>
        <p:nvPicPr>
          <p:cNvPr id="375" name="Google Shape;375;p31"/>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4"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70" name="Google Shape;70;p14"/>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txBox="1"/>
          <p:nvPr/>
        </p:nvSpPr>
        <p:spPr>
          <a:xfrm>
            <a:off x="1045200" y="2196675"/>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INTRODUCTION &amp; PROJECT LOGISTICS</a:t>
            </a:r>
            <a:endParaRPr sz="3000" b="1">
              <a:solidFill>
                <a:schemeClr val="lt1"/>
              </a:solidFill>
              <a:latin typeface="Roboto"/>
              <a:ea typeface="Roboto"/>
              <a:cs typeface="Roboto"/>
              <a:sym typeface="Roboto"/>
            </a:endParaRPr>
          </a:p>
        </p:txBody>
      </p:sp>
      <p:sp>
        <p:nvSpPr>
          <p:cNvPr id="72" name="Google Shape;7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a:t>
            </a:fld>
            <a:endParaRPr b="1"/>
          </a:p>
        </p:txBody>
      </p:sp>
      <p:pic>
        <p:nvPicPr>
          <p:cNvPr id="73" name="Google Shape;73;p14"/>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2"/>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381" name="Google Shape;381;p32"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382" name="Google Shape;382;p32"/>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383" name="Google Shape;38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20</a:t>
            </a:fld>
            <a:endParaRPr b="1"/>
          </a:p>
        </p:txBody>
      </p:sp>
      <p:pic>
        <p:nvPicPr>
          <p:cNvPr id="384" name="Google Shape;384;p32"/>
          <p:cNvPicPr preferRelativeResize="0"/>
          <p:nvPr/>
        </p:nvPicPr>
        <p:blipFill rotWithShape="1">
          <a:blip r:embed="rId5">
            <a:alphaModFix amt="25000"/>
          </a:blip>
          <a:srcRect r="33594"/>
          <a:stretch/>
        </p:blipFill>
        <p:spPr>
          <a:xfrm>
            <a:off x="764871" y="950100"/>
            <a:ext cx="4776951" cy="3243300"/>
          </a:xfrm>
          <a:prstGeom prst="rect">
            <a:avLst/>
          </a:prstGeom>
          <a:noFill/>
          <a:ln>
            <a:noFill/>
          </a:ln>
        </p:spPr>
      </p:pic>
      <p:pic>
        <p:nvPicPr>
          <p:cNvPr id="385" name="Google Shape;385;p32"/>
          <p:cNvPicPr preferRelativeResize="0"/>
          <p:nvPr/>
        </p:nvPicPr>
        <p:blipFill rotWithShape="1">
          <a:blip r:embed="rId5">
            <a:alphaModFix/>
          </a:blip>
          <a:srcRect l="66129"/>
          <a:stretch/>
        </p:blipFill>
        <p:spPr>
          <a:xfrm>
            <a:off x="5541833" y="950100"/>
            <a:ext cx="2436574" cy="324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3"/>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 </a:t>
            </a:r>
            <a:endParaRPr sz="1800" b="1">
              <a:solidFill>
                <a:srgbClr val="3D2084"/>
              </a:solidFill>
              <a:latin typeface="Century Gothic"/>
              <a:ea typeface="Century Gothic"/>
              <a:cs typeface="Century Gothic"/>
              <a:sym typeface="Century Gothic"/>
            </a:endParaRPr>
          </a:p>
          <a:p>
            <a:pPr marL="0" lvl="0" indent="0" algn="l" rtl="0">
              <a:lnSpc>
                <a:spcPct val="100000"/>
              </a:lnSpc>
              <a:spcBef>
                <a:spcPts val="0"/>
              </a:spcBef>
              <a:spcAft>
                <a:spcPts val="0"/>
              </a:spcAft>
              <a:buSzPts val="2800"/>
              <a:buNone/>
            </a:pPr>
            <a:r>
              <a:rPr lang="en" sz="1200" b="1">
                <a:solidFill>
                  <a:srgbClr val="3D2084"/>
                </a:solidFill>
                <a:latin typeface="Century Gothic"/>
                <a:ea typeface="Century Gothic"/>
                <a:cs typeface="Century Gothic"/>
                <a:sym typeface="Century Gothic"/>
              </a:rPr>
              <a:t>Datasets</a:t>
            </a:r>
            <a:endParaRPr sz="1200" b="1">
              <a:solidFill>
                <a:srgbClr val="3D2084"/>
              </a:solidFill>
              <a:latin typeface="Century Gothic"/>
              <a:ea typeface="Century Gothic"/>
              <a:cs typeface="Century Gothic"/>
              <a:sym typeface="Century Gothic"/>
            </a:endParaRPr>
          </a:p>
        </p:txBody>
      </p:sp>
      <p:pic>
        <p:nvPicPr>
          <p:cNvPr id="391" name="Google Shape;391;p33"/>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392" name="Google Shape;392;p33"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393" name="Google Shape;393;p33"/>
          <p:cNvSpPr txBox="1"/>
          <p:nvPr/>
        </p:nvSpPr>
        <p:spPr>
          <a:xfrm>
            <a:off x="574950" y="57437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Global Coral Bleaching Database</a:t>
            </a:r>
            <a:endParaRPr sz="1200" b="1">
              <a:solidFill>
                <a:srgbClr val="FFFFFF"/>
              </a:solidFill>
            </a:endParaRPr>
          </a:p>
        </p:txBody>
      </p:sp>
      <p:sp>
        <p:nvSpPr>
          <p:cNvPr id="394" name="Google Shape;39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21</a:t>
            </a:fld>
            <a:endParaRPr b="1"/>
          </a:p>
        </p:txBody>
      </p:sp>
      <p:grpSp>
        <p:nvGrpSpPr>
          <p:cNvPr id="395" name="Google Shape;395;p33"/>
          <p:cNvGrpSpPr/>
          <p:nvPr/>
        </p:nvGrpSpPr>
        <p:grpSpPr>
          <a:xfrm>
            <a:off x="4926847" y="943683"/>
            <a:ext cx="4094300" cy="4199981"/>
            <a:chOff x="3977400" y="946003"/>
            <a:chExt cx="4094300" cy="4199981"/>
          </a:xfrm>
        </p:grpSpPr>
        <p:grpSp>
          <p:nvGrpSpPr>
            <p:cNvPr id="396" name="Google Shape;396;p33"/>
            <p:cNvGrpSpPr/>
            <p:nvPr/>
          </p:nvGrpSpPr>
          <p:grpSpPr>
            <a:xfrm>
              <a:off x="4732925" y="1140987"/>
              <a:ext cx="529800" cy="4004997"/>
              <a:chOff x="4318975" y="1083450"/>
              <a:chExt cx="529800" cy="2371505"/>
            </a:xfrm>
          </p:grpSpPr>
          <p:sp>
            <p:nvSpPr>
              <p:cNvPr id="397" name="Google Shape;397;p33"/>
              <p:cNvSpPr/>
              <p:nvPr/>
            </p:nvSpPr>
            <p:spPr>
              <a:xfrm>
                <a:off x="4517129" y="1083455"/>
                <a:ext cx="133500" cy="2371500"/>
              </a:xfrm>
              <a:prstGeom prst="rect">
                <a:avLst/>
              </a:prstGeom>
              <a:gradFill>
                <a:gsLst>
                  <a:gs pos="0">
                    <a:srgbClr val="3D2084"/>
                  </a:gs>
                  <a:gs pos="77000">
                    <a:srgbClr val="665F78"/>
                  </a:gs>
                  <a:gs pos="100000">
                    <a:srgbClr val="737373"/>
                  </a:gs>
                </a:gsLst>
                <a:lin ang="5400012" scaled="0"/>
              </a:gra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8" name="Google Shape;398;p33"/>
              <p:cNvCxnSpPr/>
              <p:nvPr/>
            </p:nvCxnSpPr>
            <p:spPr>
              <a:xfrm rot="10800000">
                <a:off x="4318975" y="1083450"/>
                <a:ext cx="529800" cy="0"/>
              </a:xfrm>
              <a:prstGeom prst="straightConnector1">
                <a:avLst/>
              </a:prstGeom>
              <a:noFill/>
              <a:ln w="9525" cap="flat" cmpd="sng">
                <a:solidFill>
                  <a:srgbClr val="837D92"/>
                </a:solidFill>
                <a:prstDash val="solid"/>
                <a:round/>
                <a:headEnd type="none" w="sm" len="sm"/>
                <a:tailEnd type="none" w="sm" len="sm"/>
              </a:ln>
            </p:spPr>
          </p:cxnSp>
        </p:grpSp>
        <p:sp>
          <p:nvSpPr>
            <p:cNvPr id="399" name="Google Shape;399;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latin typeface="Roboto"/>
                  <a:ea typeface="Roboto"/>
                  <a:cs typeface="Roboto"/>
                  <a:sym typeface="Roboto"/>
                </a:rPr>
                <a:t>Total GCBD</a:t>
              </a:r>
              <a:endParaRPr sz="1100" b="1">
                <a:latin typeface="Roboto"/>
                <a:ea typeface="Roboto"/>
                <a:cs typeface="Roboto"/>
                <a:sym typeface="Roboto"/>
              </a:endParaRPr>
            </a:p>
          </p:txBody>
        </p:sp>
        <p:sp>
          <p:nvSpPr>
            <p:cNvPr id="400" name="Google Shape;400;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latin typeface="Roboto"/>
                  <a:ea typeface="Roboto"/>
                  <a:cs typeface="Roboto"/>
                  <a:sym typeface="Roboto"/>
                </a:rPr>
                <a:t>Total records in the Global Coral Bleaching Database</a:t>
              </a:r>
              <a:endParaRPr sz="700">
                <a:latin typeface="Roboto"/>
                <a:ea typeface="Roboto"/>
                <a:cs typeface="Roboto"/>
                <a:sym typeface="Roboto"/>
              </a:endParaRPr>
            </a:p>
          </p:txBody>
        </p:sp>
        <p:sp>
          <p:nvSpPr>
            <p:cNvPr id="401" name="Google Shape;401;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latin typeface="Roboto"/>
                  <a:ea typeface="Roboto"/>
                  <a:cs typeface="Roboto"/>
                  <a:sym typeface="Roboto"/>
                </a:rPr>
                <a:t>34,846</a:t>
              </a:r>
              <a:endParaRPr sz="900">
                <a:latin typeface="Roboto"/>
                <a:ea typeface="Roboto"/>
                <a:cs typeface="Roboto"/>
                <a:sym typeface="Roboto"/>
              </a:endParaRPr>
            </a:p>
          </p:txBody>
        </p:sp>
      </p:grpSp>
      <p:grpSp>
        <p:nvGrpSpPr>
          <p:cNvPr id="402" name="Google Shape;402;p33"/>
          <p:cNvGrpSpPr/>
          <p:nvPr/>
        </p:nvGrpSpPr>
        <p:grpSpPr>
          <a:xfrm>
            <a:off x="4926847" y="1944526"/>
            <a:ext cx="4094300" cy="686945"/>
            <a:chOff x="3977400" y="946003"/>
            <a:chExt cx="4094300" cy="686945"/>
          </a:xfrm>
        </p:grpSpPr>
        <p:cxnSp>
          <p:nvCxnSpPr>
            <p:cNvPr id="403" name="Google Shape;403;p33"/>
            <p:cNvCxnSpPr/>
            <p:nvPr/>
          </p:nvCxnSpPr>
          <p:spPr>
            <a:xfrm rot="10800000">
              <a:off x="4732925" y="1140987"/>
              <a:ext cx="529800" cy="0"/>
            </a:xfrm>
            <a:prstGeom prst="straightConnector1">
              <a:avLst/>
            </a:prstGeom>
            <a:noFill/>
            <a:ln w="9525" cap="flat" cmpd="sng">
              <a:solidFill>
                <a:srgbClr val="837D92"/>
              </a:solidFill>
              <a:prstDash val="solid"/>
              <a:round/>
              <a:headEnd type="none" w="sm" len="sm"/>
              <a:tailEnd type="none" w="sm" len="sm"/>
            </a:ln>
          </p:spPr>
        </p:cxnSp>
        <p:sp>
          <p:nvSpPr>
            <p:cNvPr id="404" name="Google Shape;404;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Usable Data from GCBD</a:t>
              </a:r>
              <a:endParaRPr sz="1100" b="1">
                <a:solidFill>
                  <a:schemeClr val="dk1"/>
                </a:solidFill>
                <a:latin typeface="Roboto"/>
                <a:ea typeface="Roboto"/>
                <a:cs typeface="Roboto"/>
                <a:sym typeface="Roboto"/>
              </a:endParaRPr>
            </a:p>
          </p:txBody>
        </p:sp>
        <p:sp>
          <p:nvSpPr>
            <p:cNvPr id="405" name="Google Shape;405;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Records available with useable bleaching values, filtered to the “Colony” Bleaching Level, and average values from multiple depths</a:t>
              </a:r>
              <a:endParaRPr sz="700">
                <a:solidFill>
                  <a:schemeClr val="dk1"/>
                </a:solidFill>
                <a:latin typeface="Roboto"/>
                <a:ea typeface="Roboto"/>
                <a:cs typeface="Roboto"/>
                <a:sym typeface="Roboto"/>
              </a:endParaRPr>
            </a:p>
          </p:txBody>
        </p:sp>
        <p:sp>
          <p:nvSpPr>
            <p:cNvPr id="406" name="Google Shape;406;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22,955</a:t>
              </a:r>
              <a:endParaRPr sz="900">
                <a:solidFill>
                  <a:schemeClr val="dk1"/>
                </a:solidFill>
                <a:latin typeface="Roboto"/>
                <a:ea typeface="Roboto"/>
                <a:cs typeface="Roboto"/>
                <a:sym typeface="Roboto"/>
              </a:endParaRPr>
            </a:p>
          </p:txBody>
        </p:sp>
      </p:grpSp>
      <p:grpSp>
        <p:nvGrpSpPr>
          <p:cNvPr id="407" name="Google Shape;407;p33"/>
          <p:cNvGrpSpPr/>
          <p:nvPr/>
        </p:nvGrpSpPr>
        <p:grpSpPr>
          <a:xfrm>
            <a:off x="4926847" y="2931070"/>
            <a:ext cx="4094300" cy="686945"/>
            <a:chOff x="3977400" y="946003"/>
            <a:chExt cx="4094300" cy="686945"/>
          </a:xfrm>
        </p:grpSpPr>
        <p:cxnSp>
          <p:nvCxnSpPr>
            <p:cNvPr id="408" name="Google Shape;408;p33"/>
            <p:cNvCxnSpPr/>
            <p:nvPr/>
          </p:nvCxnSpPr>
          <p:spPr>
            <a:xfrm rot="10800000">
              <a:off x="4732925" y="1142460"/>
              <a:ext cx="529800" cy="0"/>
            </a:xfrm>
            <a:prstGeom prst="straightConnector1">
              <a:avLst/>
            </a:prstGeom>
            <a:noFill/>
            <a:ln w="9525" cap="flat" cmpd="sng">
              <a:solidFill>
                <a:srgbClr val="837D92"/>
              </a:solidFill>
              <a:prstDash val="solid"/>
              <a:round/>
              <a:headEnd type="none" w="sm" len="sm"/>
              <a:tailEnd type="none" w="sm" len="sm"/>
            </a:ln>
          </p:spPr>
        </p:cxnSp>
        <p:sp>
          <p:nvSpPr>
            <p:cNvPr id="409" name="Google Shape;409;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Landsat 8 - Filter to After 2013</a:t>
              </a:r>
              <a:endParaRPr sz="1100" b="1">
                <a:solidFill>
                  <a:schemeClr val="dk1"/>
                </a:solidFill>
                <a:latin typeface="Roboto"/>
                <a:ea typeface="Roboto"/>
                <a:cs typeface="Roboto"/>
                <a:sym typeface="Roboto"/>
              </a:endParaRPr>
            </a:p>
          </p:txBody>
        </p:sp>
        <p:sp>
          <p:nvSpPr>
            <p:cNvPr id="410" name="Google Shape;410;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Landsat 8 started collecting data in 2013 so records taken before this year are removed</a:t>
              </a:r>
              <a:endParaRPr sz="700">
                <a:solidFill>
                  <a:schemeClr val="dk1"/>
                </a:solidFill>
                <a:latin typeface="Roboto"/>
                <a:ea typeface="Roboto"/>
                <a:cs typeface="Roboto"/>
                <a:sym typeface="Roboto"/>
              </a:endParaRPr>
            </a:p>
          </p:txBody>
        </p:sp>
        <p:sp>
          <p:nvSpPr>
            <p:cNvPr id="411" name="Google Shape;411;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4,753</a:t>
              </a:r>
              <a:endParaRPr sz="900">
                <a:solidFill>
                  <a:schemeClr val="dk1"/>
                </a:solidFill>
                <a:latin typeface="Roboto"/>
                <a:ea typeface="Roboto"/>
                <a:cs typeface="Roboto"/>
                <a:sym typeface="Roboto"/>
              </a:endParaRPr>
            </a:p>
          </p:txBody>
        </p:sp>
      </p:grpSp>
      <p:grpSp>
        <p:nvGrpSpPr>
          <p:cNvPr id="412" name="Google Shape;412;p33"/>
          <p:cNvGrpSpPr/>
          <p:nvPr/>
        </p:nvGrpSpPr>
        <p:grpSpPr>
          <a:xfrm>
            <a:off x="4926847" y="3947707"/>
            <a:ext cx="4094300" cy="686945"/>
            <a:chOff x="3977400" y="946003"/>
            <a:chExt cx="4094300" cy="686945"/>
          </a:xfrm>
        </p:grpSpPr>
        <p:cxnSp>
          <p:nvCxnSpPr>
            <p:cNvPr id="413" name="Google Shape;413;p33"/>
            <p:cNvCxnSpPr/>
            <p:nvPr/>
          </p:nvCxnSpPr>
          <p:spPr>
            <a:xfrm rot="10800000">
              <a:off x="4732925" y="1142460"/>
              <a:ext cx="529800" cy="0"/>
            </a:xfrm>
            <a:prstGeom prst="straightConnector1">
              <a:avLst/>
            </a:prstGeom>
            <a:noFill/>
            <a:ln w="9525" cap="flat" cmpd="sng">
              <a:solidFill>
                <a:srgbClr val="837D92"/>
              </a:solidFill>
              <a:prstDash val="solid"/>
              <a:round/>
              <a:headEnd type="none" w="sm" len="sm"/>
              <a:tailEnd type="none" w="sm" len="sm"/>
            </a:ln>
          </p:spPr>
        </p:cxnSp>
        <p:sp>
          <p:nvSpPr>
            <p:cNvPr id="414" name="Google Shape;414;p33"/>
            <p:cNvSpPr txBox="1"/>
            <p:nvPr/>
          </p:nvSpPr>
          <p:spPr>
            <a:xfrm>
              <a:off x="5343500" y="946003"/>
              <a:ext cx="2728200" cy="27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b="1">
                  <a:solidFill>
                    <a:schemeClr val="dk1"/>
                  </a:solidFill>
                  <a:latin typeface="Roboto"/>
                  <a:ea typeface="Roboto"/>
                  <a:cs typeface="Roboto"/>
                  <a:sym typeface="Roboto"/>
                </a:rPr>
                <a:t>Region Specific Filter</a:t>
              </a:r>
              <a:endParaRPr sz="1100" b="1">
                <a:solidFill>
                  <a:schemeClr val="dk1"/>
                </a:solidFill>
                <a:latin typeface="Roboto"/>
                <a:ea typeface="Roboto"/>
                <a:cs typeface="Roboto"/>
                <a:sym typeface="Roboto"/>
              </a:endParaRPr>
            </a:p>
          </p:txBody>
        </p:sp>
        <p:sp>
          <p:nvSpPr>
            <p:cNvPr id="415" name="Google Shape;415;p33"/>
            <p:cNvSpPr txBox="1"/>
            <p:nvPr/>
          </p:nvSpPr>
          <p:spPr>
            <a:xfrm>
              <a:off x="5343500" y="1222248"/>
              <a:ext cx="2728200" cy="41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700">
                  <a:solidFill>
                    <a:schemeClr val="dk1"/>
                  </a:solidFill>
                  <a:latin typeface="Roboto"/>
                  <a:ea typeface="Roboto"/>
                  <a:cs typeface="Roboto"/>
                  <a:sym typeface="Roboto"/>
                </a:rPr>
                <a:t>Global models proved ineffective at accurately predicting bleaching levels. Region specific models further restrict available records</a:t>
              </a:r>
              <a:endParaRPr sz="700">
                <a:solidFill>
                  <a:schemeClr val="dk1"/>
                </a:solidFill>
                <a:latin typeface="Roboto"/>
                <a:ea typeface="Roboto"/>
                <a:cs typeface="Roboto"/>
                <a:sym typeface="Roboto"/>
              </a:endParaRPr>
            </a:p>
          </p:txBody>
        </p:sp>
        <p:sp>
          <p:nvSpPr>
            <p:cNvPr id="416" name="Google Shape;416;p33"/>
            <p:cNvSpPr txBox="1"/>
            <p:nvPr/>
          </p:nvSpPr>
          <p:spPr>
            <a:xfrm>
              <a:off x="3977400" y="973693"/>
              <a:ext cx="758400" cy="3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900">
                  <a:solidFill>
                    <a:schemeClr val="dk1"/>
                  </a:solidFill>
                  <a:latin typeface="Roboto"/>
                  <a:ea typeface="Roboto"/>
                  <a:cs typeface="Roboto"/>
                  <a:sym typeface="Roboto"/>
                </a:rPr>
                <a:t>1,162</a:t>
              </a:r>
              <a:endParaRPr sz="900">
                <a:solidFill>
                  <a:schemeClr val="dk1"/>
                </a:solidFill>
                <a:latin typeface="Roboto"/>
                <a:ea typeface="Roboto"/>
                <a:cs typeface="Roboto"/>
                <a:sym typeface="Roboto"/>
              </a:endParaRPr>
            </a:p>
          </p:txBody>
        </p:sp>
      </p:grpSp>
      <p:pic>
        <p:nvPicPr>
          <p:cNvPr id="417" name="Google Shape;417;p33"/>
          <p:cNvPicPr preferRelativeResize="0"/>
          <p:nvPr/>
        </p:nvPicPr>
        <p:blipFill>
          <a:blip r:embed="rId5">
            <a:alphaModFix/>
          </a:blip>
          <a:stretch>
            <a:fillRect/>
          </a:stretch>
        </p:blipFill>
        <p:spPr>
          <a:xfrm>
            <a:off x="661962" y="1270698"/>
            <a:ext cx="4094299" cy="2347322"/>
          </a:xfrm>
          <a:prstGeom prst="rect">
            <a:avLst/>
          </a:prstGeom>
          <a:noFill/>
          <a:ln>
            <a:noFill/>
          </a:ln>
        </p:spPr>
      </p:pic>
      <p:pic>
        <p:nvPicPr>
          <p:cNvPr id="418" name="Google Shape;418;p33"/>
          <p:cNvPicPr preferRelativeResize="0"/>
          <p:nvPr/>
        </p:nvPicPr>
        <p:blipFill>
          <a:blip r:embed="rId6">
            <a:alphaModFix/>
          </a:blip>
          <a:stretch>
            <a:fillRect/>
          </a:stretch>
        </p:blipFill>
        <p:spPr>
          <a:xfrm>
            <a:off x="681113" y="3725500"/>
            <a:ext cx="4055983" cy="1252850"/>
          </a:xfrm>
          <a:prstGeom prst="rect">
            <a:avLst/>
          </a:prstGeom>
          <a:noFill/>
          <a:ln>
            <a:noFill/>
          </a:ln>
        </p:spPr>
      </p:pic>
      <p:sp>
        <p:nvSpPr>
          <p:cNvPr id="419" name="Google Shape;419;p33"/>
          <p:cNvSpPr txBox="1"/>
          <p:nvPr/>
        </p:nvSpPr>
        <p:spPr>
          <a:xfrm>
            <a:off x="168775" y="710300"/>
            <a:ext cx="5143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Satellite Datasets</a:t>
            </a:r>
            <a:r>
              <a:rPr lang="en" sz="1100"/>
              <a:t>: </a:t>
            </a:r>
            <a:r>
              <a:rPr lang="en" sz="1000"/>
              <a:t>MODIS and Landsat-8 continue to be used in Model 2.</a:t>
            </a:r>
            <a:endParaRPr sz="1000"/>
          </a:p>
          <a:p>
            <a:pPr marL="0" lvl="0" indent="0" algn="l" rtl="0">
              <a:spcBef>
                <a:spcPts val="0"/>
              </a:spcBef>
              <a:spcAft>
                <a:spcPts val="0"/>
              </a:spcAft>
              <a:buNone/>
            </a:pPr>
            <a:r>
              <a:rPr lang="en" sz="1100" b="1"/>
              <a:t>Coral Dataset: </a:t>
            </a:r>
            <a:r>
              <a:rPr lang="en" sz="1000"/>
              <a:t>Global Coral Bleaching Database (GCBD)</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4"/>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25" name="Google Shape;425;p34"/>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26" name="Google Shape;426;p34"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27" name="Google Shape;427;p34"/>
          <p:cNvSpPr/>
          <p:nvPr/>
        </p:nvSpPr>
        <p:spPr>
          <a:xfrm>
            <a:off x="239376" y="61877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28" name="Google Shape;428;p34"/>
          <p:cNvSpPr/>
          <p:nvPr/>
        </p:nvSpPr>
        <p:spPr>
          <a:xfrm>
            <a:off x="302274" y="65868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29" name="Google Shape;429;p34"/>
          <p:cNvSpPr txBox="1"/>
          <p:nvPr/>
        </p:nvSpPr>
        <p:spPr>
          <a:xfrm>
            <a:off x="239375" y="5896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30" name="Google Shape;430;p34"/>
          <p:cNvSpPr txBox="1"/>
          <p:nvPr/>
        </p:nvSpPr>
        <p:spPr>
          <a:xfrm>
            <a:off x="485375" y="574375"/>
            <a:ext cx="2900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Input 2 - MODIS Feature Engineering</a:t>
            </a:r>
            <a:endParaRPr sz="1200" b="1">
              <a:solidFill>
                <a:srgbClr val="FFFFFF"/>
              </a:solidFill>
            </a:endParaRPr>
          </a:p>
        </p:txBody>
      </p:sp>
      <p:sp>
        <p:nvSpPr>
          <p:cNvPr id="431" name="Google Shape;431;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22</a:t>
            </a:fld>
            <a:endParaRPr b="1"/>
          </a:p>
        </p:txBody>
      </p:sp>
      <p:sp>
        <p:nvSpPr>
          <p:cNvPr id="432" name="Google Shape;432;p34"/>
          <p:cNvSpPr txBox="1"/>
          <p:nvPr/>
        </p:nvSpPr>
        <p:spPr>
          <a:xfrm>
            <a:off x="1964850" y="1401688"/>
            <a:ext cx="5304600" cy="523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Roboto"/>
                <a:ea typeface="Roboto"/>
                <a:cs typeface="Roboto"/>
                <a:sym typeface="Roboto"/>
              </a:rPr>
              <a:t>SST </a:t>
            </a:r>
            <a:r>
              <a:rPr lang="en" sz="1100">
                <a:solidFill>
                  <a:schemeClr val="dk1"/>
                </a:solidFill>
                <a:latin typeface="Roboto"/>
                <a:ea typeface="Roboto"/>
                <a:cs typeface="Roboto"/>
                <a:sym typeface="Roboto"/>
              </a:rPr>
              <a:t>- Sea Surface Temperatures	</a:t>
            </a:r>
            <a:r>
              <a:rPr lang="en" sz="1100" b="1">
                <a:solidFill>
                  <a:schemeClr val="dk1"/>
                </a:solidFill>
                <a:latin typeface="Roboto"/>
                <a:ea typeface="Roboto"/>
                <a:cs typeface="Roboto"/>
                <a:sym typeface="Roboto"/>
              </a:rPr>
              <a:t>POC </a:t>
            </a:r>
            <a:r>
              <a:rPr lang="en" sz="1100">
                <a:solidFill>
                  <a:schemeClr val="dk1"/>
                </a:solidFill>
                <a:latin typeface="Roboto"/>
                <a:ea typeface="Roboto"/>
                <a:cs typeface="Roboto"/>
                <a:sym typeface="Roboto"/>
              </a:rPr>
              <a:t>- Particulate Organic Carbon</a:t>
            </a:r>
            <a:endParaRPr sz="1100">
              <a:latin typeface="Roboto"/>
              <a:ea typeface="Roboto"/>
              <a:cs typeface="Roboto"/>
              <a:sym typeface="Roboto"/>
            </a:endParaRPr>
          </a:p>
          <a:p>
            <a:pPr marL="0" lvl="0" indent="0" algn="l" rtl="0">
              <a:spcBef>
                <a:spcPts val="0"/>
              </a:spcBef>
              <a:spcAft>
                <a:spcPts val="0"/>
              </a:spcAft>
              <a:buNone/>
            </a:pPr>
            <a:r>
              <a:rPr lang="en" sz="1100" b="1">
                <a:latin typeface="Roboto"/>
                <a:ea typeface="Roboto"/>
                <a:cs typeface="Roboto"/>
                <a:sym typeface="Roboto"/>
              </a:rPr>
              <a:t>Chlor_A </a:t>
            </a:r>
            <a:r>
              <a:rPr lang="en" sz="1100">
                <a:latin typeface="Roboto"/>
                <a:ea typeface="Roboto"/>
                <a:cs typeface="Roboto"/>
                <a:sym typeface="Roboto"/>
              </a:rPr>
              <a:t>- Chlorophyll A		</a:t>
            </a:r>
            <a:r>
              <a:rPr lang="en" sz="1100" b="1">
                <a:latin typeface="Roboto"/>
                <a:ea typeface="Roboto"/>
                <a:cs typeface="Roboto"/>
                <a:sym typeface="Roboto"/>
              </a:rPr>
              <a:t>NFLH </a:t>
            </a:r>
            <a:r>
              <a:rPr lang="en" sz="1100">
                <a:latin typeface="Roboto"/>
                <a:ea typeface="Roboto"/>
                <a:cs typeface="Roboto"/>
                <a:sym typeface="Roboto"/>
              </a:rPr>
              <a:t>- Normalized Fluorescence Line Height</a:t>
            </a:r>
            <a:endParaRPr sz="1100">
              <a:latin typeface="Roboto"/>
              <a:ea typeface="Roboto"/>
              <a:cs typeface="Roboto"/>
              <a:sym typeface="Roboto"/>
            </a:endParaRPr>
          </a:p>
        </p:txBody>
      </p:sp>
      <p:sp>
        <p:nvSpPr>
          <p:cNvPr id="433" name="Google Shape;433;p34"/>
          <p:cNvSpPr txBox="1"/>
          <p:nvPr/>
        </p:nvSpPr>
        <p:spPr>
          <a:xfrm>
            <a:off x="4775000"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chlor_a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chlor_a change</a:t>
            </a:r>
            <a:endParaRPr sz="1000">
              <a:latin typeface="Roboto"/>
              <a:ea typeface="Roboto"/>
              <a:cs typeface="Roboto"/>
              <a:sym typeface="Roboto"/>
            </a:endParaRPr>
          </a:p>
        </p:txBody>
      </p:sp>
      <p:sp>
        <p:nvSpPr>
          <p:cNvPr id="434" name="Google Shape;434;p34"/>
          <p:cNvSpPr txBox="1"/>
          <p:nvPr/>
        </p:nvSpPr>
        <p:spPr>
          <a:xfrm>
            <a:off x="6184175"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poc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poc change</a:t>
            </a:r>
            <a:endParaRPr sz="1000">
              <a:latin typeface="Roboto"/>
              <a:ea typeface="Roboto"/>
              <a:cs typeface="Roboto"/>
              <a:sym typeface="Roboto"/>
            </a:endParaRPr>
          </a:p>
        </p:txBody>
      </p:sp>
      <p:sp>
        <p:nvSpPr>
          <p:cNvPr id="435" name="Google Shape;435;p34"/>
          <p:cNvSpPr txBox="1"/>
          <p:nvPr/>
        </p:nvSpPr>
        <p:spPr>
          <a:xfrm>
            <a:off x="7593350" y="2173125"/>
            <a:ext cx="12717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nflh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min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avg</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nflh change</a:t>
            </a:r>
            <a:endParaRPr sz="1000">
              <a:latin typeface="Roboto"/>
              <a:ea typeface="Roboto"/>
              <a:cs typeface="Roboto"/>
              <a:sym typeface="Roboto"/>
            </a:endParaRPr>
          </a:p>
        </p:txBody>
      </p:sp>
      <p:cxnSp>
        <p:nvCxnSpPr>
          <p:cNvPr id="436" name="Google Shape;436;p34"/>
          <p:cNvCxnSpPr>
            <a:stCxn id="432" idx="2"/>
            <a:endCxn id="433" idx="0"/>
          </p:cNvCxnSpPr>
          <p:nvPr/>
        </p:nvCxnSpPr>
        <p:spPr>
          <a:xfrm rot="-5400000" flipH="1">
            <a:off x="4890000" y="1652038"/>
            <a:ext cx="248100" cy="793800"/>
          </a:xfrm>
          <a:prstGeom prst="bentConnector3">
            <a:avLst>
              <a:gd name="adj1" fmla="val 50028"/>
            </a:avLst>
          </a:prstGeom>
          <a:noFill/>
          <a:ln w="9525" cap="flat" cmpd="sng">
            <a:solidFill>
              <a:schemeClr val="dk2"/>
            </a:solidFill>
            <a:prstDash val="solid"/>
            <a:round/>
            <a:headEnd type="none" w="med" len="med"/>
            <a:tailEnd type="none" w="med" len="med"/>
          </a:ln>
        </p:spPr>
      </p:cxnSp>
      <p:cxnSp>
        <p:nvCxnSpPr>
          <p:cNvPr id="437" name="Google Shape;437;p34"/>
          <p:cNvCxnSpPr>
            <a:stCxn id="432" idx="2"/>
            <a:endCxn id="434" idx="0"/>
          </p:cNvCxnSpPr>
          <p:nvPr/>
        </p:nvCxnSpPr>
        <p:spPr>
          <a:xfrm rot="-5400000" flipH="1">
            <a:off x="5594550" y="947488"/>
            <a:ext cx="248100" cy="2202900"/>
          </a:xfrm>
          <a:prstGeom prst="bentConnector3">
            <a:avLst>
              <a:gd name="adj1" fmla="val 50028"/>
            </a:avLst>
          </a:prstGeom>
          <a:noFill/>
          <a:ln w="9525" cap="flat" cmpd="sng">
            <a:solidFill>
              <a:schemeClr val="dk2"/>
            </a:solidFill>
            <a:prstDash val="solid"/>
            <a:round/>
            <a:headEnd type="none" w="med" len="med"/>
            <a:tailEnd type="none" w="med" len="med"/>
          </a:ln>
        </p:spPr>
      </p:cxnSp>
      <p:cxnSp>
        <p:nvCxnSpPr>
          <p:cNvPr id="438" name="Google Shape;438;p34"/>
          <p:cNvCxnSpPr>
            <a:stCxn id="432" idx="2"/>
            <a:endCxn id="435" idx="0"/>
          </p:cNvCxnSpPr>
          <p:nvPr/>
        </p:nvCxnSpPr>
        <p:spPr>
          <a:xfrm rot="-5400000" flipH="1">
            <a:off x="6299100" y="242938"/>
            <a:ext cx="248100" cy="3612000"/>
          </a:xfrm>
          <a:prstGeom prst="bentConnector3">
            <a:avLst>
              <a:gd name="adj1" fmla="val 50028"/>
            </a:avLst>
          </a:prstGeom>
          <a:noFill/>
          <a:ln w="9525" cap="flat" cmpd="sng">
            <a:solidFill>
              <a:schemeClr val="dk2"/>
            </a:solidFill>
            <a:prstDash val="solid"/>
            <a:round/>
            <a:headEnd type="none" w="med" len="med"/>
            <a:tailEnd type="none" w="med" len="med"/>
          </a:ln>
        </p:spPr>
      </p:cxnSp>
      <p:sp>
        <p:nvSpPr>
          <p:cNvPr id="439" name="Google Shape;439;p34"/>
          <p:cNvSpPr txBox="1"/>
          <p:nvPr/>
        </p:nvSpPr>
        <p:spPr>
          <a:xfrm>
            <a:off x="5018975" y="3939100"/>
            <a:ext cx="3613800" cy="738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Max</a:t>
            </a:r>
            <a:r>
              <a:rPr lang="en" sz="900">
                <a:latin typeface="Roboto"/>
                <a:ea typeface="Roboto"/>
                <a:cs typeface="Roboto"/>
                <a:sym typeface="Roboto"/>
              </a:rPr>
              <a:t> = max(all observations for lat/long over 90-day period)</a:t>
            </a:r>
            <a:endParaRPr sz="90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b="1">
                <a:solidFill>
                  <a:schemeClr val="dk1"/>
                </a:solidFill>
                <a:latin typeface="Roboto"/>
                <a:ea typeface="Roboto"/>
                <a:cs typeface="Roboto"/>
                <a:sym typeface="Roboto"/>
              </a:rPr>
              <a:t>Min</a:t>
            </a:r>
            <a:r>
              <a:rPr lang="en" sz="900">
                <a:solidFill>
                  <a:schemeClr val="dk1"/>
                </a:solidFill>
                <a:latin typeface="Roboto"/>
                <a:ea typeface="Roboto"/>
                <a:cs typeface="Roboto"/>
                <a:sym typeface="Roboto"/>
              </a:rPr>
              <a:t> = min(all observations for lat/long over 90-day period)</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Average</a:t>
            </a:r>
            <a:r>
              <a:rPr lang="en" sz="900">
                <a:solidFill>
                  <a:schemeClr val="dk1"/>
                </a:solidFill>
                <a:latin typeface="Roboto"/>
                <a:ea typeface="Roboto"/>
                <a:cs typeface="Roboto"/>
                <a:sym typeface="Roboto"/>
              </a:rPr>
              <a:t> = mean(all observations for lat/long over 90-day period)</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Change </a:t>
            </a:r>
            <a:r>
              <a:rPr lang="en" sz="900">
                <a:solidFill>
                  <a:schemeClr val="dk1"/>
                </a:solidFill>
                <a:latin typeface="Roboto"/>
                <a:ea typeface="Roboto"/>
                <a:cs typeface="Roboto"/>
                <a:sym typeface="Roboto"/>
              </a:rPr>
              <a:t>= last - first observation</a:t>
            </a:r>
            <a:endParaRPr sz="900">
              <a:latin typeface="Roboto"/>
              <a:ea typeface="Roboto"/>
              <a:cs typeface="Roboto"/>
              <a:sym typeface="Roboto"/>
            </a:endParaRPr>
          </a:p>
        </p:txBody>
      </p:sp>
      <p:cxnSp>
        <p:nvCxnSpPr>
          <p:cNvPr id="440" name="Google Shape;440;p34"/>
          <p:cNvCxnSpPr>
            <a:stCxn id="433" idx="2"/>
            <a:endCxn id="439" idx="0"/>
          </p:cNvCxnSpPr>
          <p:nvPr/>
        </p:nvCxnSpPr>
        <p:spPr>
          <a:xfrm rot="-5400000" flipH="1">
            <a:off x="5712500" y="2825775"/>
            <a:ext cx="811800" cy="1415100"/>
          </a:xfrm>
          <a:prstGeom prst="bentConnector3">
            <a:avLst>
              <a:gd name="adj1" fmla="val 49992"/>
            </a:avLst>
          </a:prstGeom>
          <a:noFill/>
          <a:ln w="19050" cap="flat" cmpd="sng">
            <a:solidFill>
              <a:schemeClr val="dk2"/>
            </a:solidFill>
            <a:prstDash val="dash"/>
            <a:round/>
            <a:headEnd type="none" w="med" len="med"/>
            <a:tailEnd type="none" w="med" len="med"/>
          </a:ln>
        </p:spPr>
      </p:cxnSp>
      <p:cxnSp>
        <p:nvCxnSpPr>
          <p:cNvPr id="441" name="Google Shape;441;p34"/>
          <p:cNvCxnSpPr>
            <a:stCxn id="434" idx="2"/>
          </p:cNvCxnSpPr>
          <p:nvPr/>
        </p:nvCxnSpPr>
        <p:spPr>
          <a:xfrm rot="5400000">
            <a:off x="6622625" y="3320925"/>
            <a:ext cx="390900" cy="3900"/>
          </a:xfrm>
          <a:prstGeom prst="bentConnector3">
            <a:avLst>
              <a:gd name="adj1" fmla="val 50000"/>
            </a:avLst>
          </a:prstGeom>
          <a:noFill/>
          <a:ln w="19050" cap="flat" cmpd="sng">
            <a:solidFill>
              <a:schemeClr val="dk2"/>
            </a:solidFill>
            <a:prstDash val="dash"/>
            <a:round/>
            <a:headEnd type="none" w="med" len="med"/>
            <a:tailEnd type="none" w="med" len="med"/>
          </a:ln>
        </p:spPr>
      </p:cxnSp>
      <p:cxnSp>
        <p:nvCxnSpPr>
          <p:cNvPr id="442" name="Google Shape;442;p34"/>
          <p:cNvCxnSpPr>
            <a:stCxn id="435" idx="2"/>
            <a:endCxn id="439" idx="0"/>
          </p:cNvCxnSpPr>
          <p:nvPr/>
        </p:nvCxnSpPr>
        <p:spPr>
          <a:xfrm rot="5400000">
            <a:off x="7121600" y="2831625"/>
            <a:ext cx="811800" cy="1403400"/>
          </a:xfrm>
          <a:prstGeom prst="bentConnector3">
            <a:avLst>
              <a:gd name="adj1" fmla="val 49992"/>
            </a:avLst>
          </a:prstGeom>
          <a:noFill/>
          <a:ln w="19050" cap="flat" cmpd="sng">
            <a:solidFill>
              <a:schemeClr val="dk2"/>
            </a:solidFill>
            <a:prstDash val="dash"/>
            <a:round/>
            <a:headEnd type="none" w="med" len="med"/>
            <a:tailEnd type="none" w="med" len="med"/>
          </a:ln>
        </p:spPr>
      </p:cxnSp>
      <p:sp>
        <p:nvSpPr>
          <p:cNvPr id="443" name="Google Shape;443;p34"/>
          <p:cNvSpPr txBox="1"/>
          <p:nvPr/>
        </p:nvSpPr>
        <p:spPr>
          <a:xfrm>
            <a:off x="278950" y="2173125"/>
            <a:ext cx="19041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a:ea typeface="Roboto"/>
                <a:cs typeface="Roboto"/>
                <a:sym typeface="Roboto"/>
              </a:rPr>
              <a:t>SST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Cumulative SST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MMM comparison</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HotSpot</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DHW</a:t>
            </a:r>
            <a:endParaRPr sz="1000">
              <a:latin typeface="Roboto"/>
              <a:ea typeface="Roboto"/>
              <a:cs typeface="Roboto"/>
              <a:sym typeface="Roboto"/>
            </a:endParaRPr>
          </a:p>
        </p:txBody>
      </p:sp>
      <p:sp>
        <p:nvSpPr>
          <p:cNvPr id="444" name="Google Shape;444;p34"/>
          <p:cNvSpPr txBox="1"/>
          <p:nvPr/>
        </p:nvSpPr>
        <p:spPr>
          <a:xfrm>
            <a:off x="2434700" y="2173125"/>
            <a:ext cx="1904100" cy="9543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SST CV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SST Warming CV Max</a:t>
            </a:r>
            <a:endParaRPr sz="1000">
              <a:latin typeface="Roboto"/>
              <a:ea typeface="Roboto"/>
              <a:cs typeface="Roboto"/>
              <a:sym typeface="Roboto"/>
            </a:endParaRPr>
          </a:p>
          <a:p>
            <a:pPr marL="0" lvl="0" indent="0" algn="ctr" rtl="0">
              <a:spcBef>
                <a:spcPts val="0"/>
              </a:spcBef>
              <a:spcAft>
                <a:spcPts val="0"/>
              </a:spcAft>
              <a:buNone/>
            </a:pPr>
            <a:r>
              <a:rPr lang="en" sz="1000">
                <a:latin typeface="Roboto"/>
                <a:ea typeface="Roboto"/>
                <a:cs typeface="Roboto"/>
                <a:sym typeface="Roboto"/>
              </a:rPr>
              <a:t>Days above SST CV Threshold</a:t>
            </a:r>
            <a:endParaRPr sz="1000">
              <a:latin typeface="Roboto"/>
              <a:ea typeface="Roboto"/>
              <a:cs typeface="Roboto"/>
              <a:sym typeface="Roboto"/>
            </a:endParaRPr>
          </a:p>
          <a:p>
            <a:pPr marL="0" lvl="0" indent="0" algn="ctr" rtl="0">
              <a:spcBef>
                <a:spcPts val="0"/>
              </a:spcBef>
              <a:spcAft>
                <a:spcPts val="0"/>
              </a:spcAft>
              <a:buNone/>
            </a:pPr>
            <a:endParaRPr sz="1000">
              <a:latin typeface="Roboto"/>
              <a:ea typeface="Roboto"/>
              <a:cs typeface="Roboto"/>
              <a:sym typeface="Roboto"/>
            </a:endParaRPr>
          </a:p>
        </p:txBody>
      </p:sp>
      <p:sp>
        <p:nvSpPr>
          <p:cNvPr id="445" name="Google Shape;445;p34"/>
          <p:cNvSpPr txBox="1"/>
          <p:nvPr/>
        </p:nvSpPr>
        <p:spPr>
          <a:xfrm>
            <a:off x="501975" y="3868950"/>
            <a:ext cx="3613800" cy="877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Roboto"/>
                <a:ea typeface="Roboto"/>
                <a:cs typeface="Roboto"/>
                <a:sym typeface="Roboto"/>
              </a:rPr>
              <a:t>MMM </a:t>
            </a:r>
            <a:r>
              <a:rPr lang="en" sz="900">
                <a:latin typeface="Roboto"/>
                <a:ea typeface="Roboto"/>
                <a:cs typeface="Roboto"/>
                <a:sym typeface="Roboto"/>
              </a:rPr>
              <a:t>= Maximum Monthly Mean Temperature for Coral Lat/Lon</a:t>
            </a:r>
            <a:endParaRPr sz="900">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HotSpot </a:t>
            </a:r>
            <a:r>
              <a:rPr lang="en" sz="900">
                <a:latin typeface="Roboto"/>
                <a:ea typeface="Roboto"/>
                <a:cs typeface="Roboto"/>
                <a:sym typeface="Roboto"/>
              </a:rPr>
              <a:t>= SST - MMM</a:t>
            </a:r>
            <a:endParaRPr sz="900">
              <a:latin typeface="Roboto"/>
              <a:ea typeface="Roboto"/>
              <a:cs typeface="Roboto"/>
              <a:sym typeface="Roboto"/>
            </a:endParaRPr>
          </a:p>
          <a:p>
            <a:pPr marL="0" lvl="0" indent="0" algn="ctr" rtl="0">
              <a:spcBef>
                <a:spcPts val="0"/>
              </a:spcBef>
              <a:spcAft>
                <a:spcPts val="0"/>
              </a:spcAft>
              <a:buNone/>
            </a:pPr>
            <a:r>
              <a:rPr lang="en" sz="900" b="1">
                <a:latin typeface="Roboto"/>
                <a:ea typeface="Roboto"/>
                <a:cs typeface="Roboto"/>
                <a:sym typeface="Roboto"/>
              </a:rPr>
              <a:t>DHW </a:t>
            </a:r>
            <a:r>
              <a:rPr lang="en" sz="900">
                <a:latin typeface="Roboto"/>
                <a:ea typeface="Roboto"/>
                <a:cs typeface="Roboto"/>
                <a:sym typeface="Roboto"/>
              </a:rPr>
              <a:t>= 12 week accumulated HotSpot </a:t>
            </a:r>
            <a:r>
              <a:rPr lang="en" sz="900">
                <a:solidFill>
                  <a:schemeClr val="dk1"/>
                </a:solidFill>
                <a:latin typeface="Roboto"/>
                <a:ea typeface="Roboto"/>
                <a:cs typeface="Roboto"/>
                <a:sym typeface="Roboto"/>
              </a:rPr>
              <a:t>when &gt; 1°C</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CV </a:t>
            </a:r>
            <a:r>
              <a:rPr lang="en" sz="900">
                <a:solidFill>
                  <a:schemeClr val="dk1"/>
                </a:solidFill>
                <a:latin typeface="Roboto"/>
                <a:ea typeface="Roboto"/>
                <a:cs typeface="Roboto"/>
                <a:sym typeface="Roboto"/>
              </a:rPr>
              <a:t>= 14 day Rolling Coefficient of Variation</a:t>
            </a:r>
            <a:endParaRPr sz="900">
              <a:solidFill>
                <a:schemeClr val="dk1"/>
              </a:solidFill>
              <a:latin typeface="Roboto"/>
              <a:ea typeface="Roboto"/>
              <a:cs typeface="Roboto"/>
              <a:sym typeface="Roboto"/>
            </a:endParaRPr>
          </a:p>
          <a:p>
            <a:pPr marL="0" lvl="0" indent="0" algn="ctr" rtl="0">
              <a:spcBef>
                <a:spcPts val="0"/>
              </a:spcBef>
              <a:spcAft>
                <a:spcPts val="0"/>
              </a:spcAft>
              <a:buNone/>
            </a:pPr>
            <a:r>
              <a:rPr lang="en" sz="900" b="1">
                <a:solidFill>
                  <a:schemeClr val="dk1"/>
                </a:solidFill>
                <a:latin typeface="Roboto"/>
                <a:ea typeface="Roboto"/>
                <a:cs typeface="Roboto"/>
                <a:sym typeface="Roboto"/>
              </a:rPr>
              <a:t>CV Threshold</a:t>
            </a:r>
            <a:r>
              <a:rPr lang="en" sz="900">
                <a:solidFill>
                  <a:schemeClr val="dk1"/>
                </a:solidFill>
                <a:latin typeface="Roboto"/>
                <a:ea typeface="Roboto"/>
                <a:cs typeface="Roboto"/>
                <a:sym typeface="Roboto"/>
              </a:rPr>
              <a:t> = 1.9 (Bleaching predictor at lower temperatures)</a:t>
            </a:r>
            <a:endParaRPr sz="900">
              <a:solidFill>
                <a:schemeClr val="dk1"/>
              </a:solidFill>
              <a:latin typeface="Roboto"/>
              <a:ea typeface="Roboto"/>
              <a:cs typeface="Roboto"/>
              <a:sym typeface="Roboto"/>
            </a:endParaRPr>
          </a:p>
        </p:txBody>
      </p:sp>
      <p:cxnSp>
        <p:nvCxnSpPr>
          <p:cNvPr id="446" name="Google Shape;446;p34"/>
          <p:cNvCxnSpPr>
            <a:stCxn id="443" idx="2"/>
            <a:endCxn id="445" idx="0"/>
          </p:cNvCxnSpPr>
          <p:nvPr/>
        </p:nvCxnSpPr>
        <p:spPr>
          <a:xfrm rot="-5400000" flipH="1">
            <a:off x="1399150" y="2959275"/>
            <a:ext cx="741600" cy="1077900"/>
          </a:xfrm>
          <a:prstGeom prst="bentConnector3">
            <a:avLst>
              <a:gd name="adj1" fmla="val 49995"/>
            </a:avLst>
          </a:prstGeom>
          <a:noFill/>
          <a:ln w="19050" cap="flat" cmpd="sng">
            <a:solidFill>
              <a:schemeClr val="dk2"/>
            </a:solidFill>
            <a:prstDash val="dash"/>
            <a:round/>
            <a:headEnd type="none" w="med" len="med"/>
            <a:tailEnd type="none" w="med" len="med"/>
          </a:ln>
        </p:spPr>
      </p:cxnSp>
      <p:cxnSp>
        <p:nvCxnSpPr>
          <p:cNvPr id="447" name="Google Shape;447;p34"/>
          <p:cNvCxnSpPr>
            <a:stCxn id="444" idx="2"/>
            <a:endCxn id="445" idx="0"/>
          </p:cNvCxnSpPr>
          <p:nvPr/>
        </p:nvCxnSpPr>
        <p:spPr>
          <a:xfrm rot="5400000">
            <a:off x="2477000" y="2959275"/>
            <a:ext cx="741600" cy="1077900"/>
          </a:xfrm>
          <a:prstGeom prst="bentConnector3">
            <a:avLst>
              <a:gd name="adj1" fmla="val 49995"/>
            </a:avLst>
          </a:prstGeom>
          <a:noFill/>
          <a:ln w="19050" cap="flat" cmpd="sng">
            <a:solidFill>
              <a:schemeClr val="dk2"/>
            </a:solidFill>
            <a:prstDash val="dash"/>
            <a:round/>
            <a:headEnd type="none" w="med" len="med"/>
            <a:tailEnd type="none" w="med" len="med"/>
          </a:ln>
        </p:spPr>
      </p:cxnSp>
      <p:cxnSp>
        <p:nvCxnSpPr>
          <p:cNvPr id="448" name="Google Shape;448;p34"/>
          <p:cNvCxnSpPr>
            <a:stCxn id="432" idx="2"/>
            <a:endCxn id="444" idx="0"/>
          </p:cNvCxnSpPr>
          <p:nvPr/>
        </p:nvCxnSpPr>
        <p:spPr>
          <a:xfrm rot="5400000">
            <a:off x="3877950" y="1433788"/>
            <a:ext cx="248100" cy="1230300"/>
          </a:xfrm>
          <a:prstGeom prst="bentConnector3">
            <a:avLst>
              <a:gd name="adj1" fmla="val 50028"/>
            </a:avLst>
          </a:prstGeom>
          <a:noFill/>
          <a:ln w="9525" cap="flat" cmpd="sng">
            <a:solidFill>
              <a:schemeClr val="dk2"/>
            </a:solidFill>
            <a:prstDash val="solid"/>
            <a:round/>
            <a:headEnd type="none" w="med" len="med"/>
            <a:tailEnd type="none" w="med" len="med"/>
          </a:ln>
        </p:spPr>
      </p:cxnSp>
      <p:cxnSp>
        <p:nvCxnSpPr>
          <p:cNvPr id="449" name="Google Shape;449;p34"/>
          <p:cNvCxnSpPr>
            <a:stCxn id="432" idx="2"/>
            <a:endCxn id="443" idx="0"/>
          </p:cNvCxnSpPr>
          <p:nvPr/>
        </p:nvCxnSpPr>
        <p:spPr>
          <a:xfrm rot="5400000">
            <a:off x="2800050" y="355888"/>
            <a:ext cx="248100" cy="3386100"/>
          </a:xfrm>
          <a:prstGeom prst="bentConnector3">
            <a:avLst>
              <a:gd name="adj1" fmla="val 50028"/>
            </a:avLst>
          </a:prstGeom>
          <a:noFill/>
          <a:ln w="9525" cap="flat" cmpd="sng">
            <a:solidFill>
              <a:schemeClr val="dk2"/>
            </a:solidFill>
            <a:prstDash val="solid"/>
            <a:round/>
            <a:headEnd type="none" w="med" len="med"/>
            <a:tailEnd type="none" w="med" len="med"/>
          </a:ln>
        </p:spPr>
      </p:cxnSp>
      <p:pic>
        <p:nvPicPr>
          <p:cNvPr id="450" name="Google Shape;450;p34"/>
          <p:cNvPicPr preferRelativeResize="0"/>
          <p:nvPr/>
        </p:nvPicPr>
        <p:blipFill>
          <a:blip r:embed="rId5">
            <a:alphaModFix/>
          </a:blip>
          <a:stretch>
            <a:fillRect/>
          </a:stretch>
        </p:blipFill>
        <p:spPr>
          <a:xfrm>
            <a:off x="4180850" y="618778"/>
            <a:ext cx="548700" cy="719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5"/>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56" name="Google Shape;456;p35"/>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57" name="Google Shape;457;p35"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58" name="Google Shape;458;p35"/>
          <p:cNvSpPr/>
          <p:nvPr/>
        </p:nvSpPr>
        <p:spPr>
          <a:xfrm>
            <a:off x="239376" y="61877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59" name="Google Shape;459;p35"/>
          <p:cNvSpPr/>
          <p:nvPr/>
        </p:nvSpPr>
        <p:spPr>
          <a:xfrm>
            <a:off x="302274" y="65868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60" name="Google Shape;460;p35"/>
          <p:cNvSpPr txBox="1"/>
          <p:nvPr/>
        </p:nvSpPr>
        <p:spPr>
          <a:xfrm>
            <a:off x="239375" y="5896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61" name="Google Shape;461;p35"/>
          <p:cNvSpPr txBox="1"/>
          <p:nvPr/>
        </p:nvSpPr>
        <p:spPr>
          <a:xfrm>
            <a:off x="574950" y="57437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Output 2 - Modeling Results</a:t>
            </a:r>
            <a:endParaRPr sz="1200" b="1">
              <a:solidFill>
                <a:srgbClr val="FFFFFF"/>
              </a:solidFill>
            </a:endParaRPr>
          </a:p>
        </p:txBody>
      </p:sp>
      <p:sp>
        <p:nvSpPr>
          <p:cNvPr id="462" name="Google Shape;46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23</a:t>
            </a:fld>
            <a:endParaRPr b="1"/>
          </a:p>
        </p:txBody>
      </p:sp>
      <p:pic>
        <p:nvPicPr>
          <p:cNvPr id="463" name="Google Shape;463;p35"/>
          <p:cNvPicPr preferRelativeResize="0"/>
          <p:nvPr/>
        </p:nvPicPr>
        <p:blipFill>
          <a:blip r:embed="rId5">
            <a:alphaModFix/>
          </a:blip>
          <a:stretch>
            <a:fillRect/>
          </a:stretch>
        </p:blipFill>
        <p:spPr>
          <a:xfrm>
            <a:off x="2215238" y="3259775"/>
            <a:ext cx="3151250" cy="1313931"/>
          </a:xfrm>
          <a:prstGeom prst="rect">
            <a:avLst/>
          </a:prstGeom>
          <a:noFill/>
          <a:ln>
            <a:noFill/>
          </a:ln>
        </p:spPr>
      </p:pic>
      <p:pic>
        <p:nvPicPr>
          <p:cNvPr id="464" name="Google Shape;464;p35"/>
          <p:cNvPicPr preferRelativeResize="0"/>
          <p:nvPr/>
        </p:nvPicPr>
        <p:blipFill>
          <a:blip r:embed="rId6">
            <a:alphaModFix/>
          </a:blip>
          <a:stretch>
            <a:fillRect/>
          </a:stretch>
        </p:blipFill>
        <p:spPr>
          <a:xfrm>
            <a:off x="2213024" y="1045850"/>
            <a:ext cx="3151251" cy="1363150"/>
          </a:xfrm>
          <a:prstGeom prst="rect">
            <a:avLst/>
          </a:prstGeom>
          <a:noFill/>
          <a:ln>
            <a:noFill/>
          </a:ln>
        </p:spPr>
      </p:pic>
      <p:sp>
        <p:nvSpPr>
          <p:cNvPr id="465" name="Google Shape;465;p35"/>
          <p:cNvSpPr txBox="1"/>
          <p:nvPr/>
        </p:nvSpPr>
        <p:spPr>
          <a:xfrm>
            <a:off x="201675" y="1098225"/>
            <a:ext cx="1723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Three Class Binning</a:t>
            </a:r>
            <a:endParaRPr/>
          </a:p>
        </p:txBody>
      </p:sp>
      <p:pic>
        <p:nvPicPr>
          <p:cNvPr id="466" name="Google Shape;466;p35"/>
          <p:cNvPicPr preferRelativeResize="0"/>
          <p:nvPr/>
        </p:nvPicPr>
        <p:blipFill>
          <a:blip r:embed="rId7">
            <a:alphaModFix/>
          </a:blip>
          <a:stretch>
            <a:fillRect/>
          </a:stretch>
        </p:blipFill>
        <p:spPr>
          <a:xfrm>
            <a:off x="5563251" y="2931564"/>
            <a:ext cx="2408180" cy="1970329"/>
          </a:xfrm>
          <a:prstGeom prst="rect">
            <a:avLst/>
          </a:prstGeom>
          <a:noFill/>
          <a:ln>
            <a:noFill/>
          </a:ln>
        </p:spPr>
      </p:pic>
      <p:pic>
        <p:nvPicPr>
          <p:cNvPr id="467" name="Google Shape;467;p35"/>
          <p:cNvPicPr preferRelativeResize="0"/>
          <p:nvPr/>
        </p:nvPicPr>
        <p:blipFill>
          <a:blip r:embed="rId8">
            <a:alphaModFix/>
          </a:blip>
          <a:stretch>
            <a:fillRect/>
          </a:stretch>
        </p:blipFill>
        <p:spPr>
          <a:xfrm>
            <a:off x="5479575" y="735825"/>
            <a:ext cx="2408175" cy="1983207"/>
          </a:xfrm>
          <a:prstGeom prst="rect">
            <a:avLst/>
          </a:prstGeom>
          <a:noFill/>
          <a:ln>
            <a:noFill/>
          </a:ln>
        </p:spPr>
      </p:pic>
      <p:sp>
        <p:nvSpPr>
          <p:cNvPr id="468" name="Google Shape;468;p35"/>
          <p:cNvSpPr txBox="1"/>
          <p:nvPr/>
        </p:nvSpPr>
        <p:spPr>
          <a:xfrm>
            <a:off x="-85875" y="1604600"/>
            <a:ext cx="2298900" cy="8313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000"/>
              <a:t>Emphasizes severity classification </a:t>
            </a:r>
            <a:endParaRPr sz="1000"/>
          </a:p>
          <a:p>
            <a:pPr marL="457200" lvl="0" indent="-298450" algn="l" rtl="0">
              <a:spcBef>
                <a:spcPts val="0"/>
              </a:spcBef>
              <a:spcAft>
                <a:spcPts val="0"/>
              </a:spcAft>
              <a:buSzPts val="1100"/>
              <a:buChar char="●"/>
            </a:pPr>
            <a:r>
              <a:rPr lang="en" sz="1000"/>
              <a:t>Still struggles with low to moderate bleaching</a:t>
            </a:r>
            <a:endParaRPr sz="1100"/>
          </a:p>
        </p:txBody>
      </p:sp>
      <p:sp>
        <p:nvSpPr>
          <p:cNvPr id="469" name="Google Shape;469;p35"/>
          <p:cNvSpPr txBox="1"/>
          <p:nvPr/>
        </p:nvSpPr>
        <p:spPr>
          <a:xfrm>
            <a:off x="261075" y="3176000"/>
            <a:ext cx="16050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Two Class Binning</a:t>
            </a:r>
            <a:endParaRPr/>
          </a:p>
        </p:txBody>
      </p:sp>
      <p:sp>
        <p:nvSpPr>
          <p:cNvPr id="470" name="Google Shape;470;p35"/>
          <p:cNvSpPr txBox="1"/>
          <p:nvPr/>
        </p:nvSpPr>
        <p:spPr>
          <a:xfrm>
            <a:off x="-85875" y="3746875"/>
            <a:ext cx="2298900" cy="5079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SzPts val="1100"/>
              <a:buChar char="●"/>
            </a:pPr>
            <a:r>
              <a:rPr lang="en" sz="1000"/>
              <a:t>Maximizes precision</a:t>
            </a:r>
            <a:endParaRPr sz="1000"/>
          </a:p>
          <a:p>
            <a:pPr marL="457200" lvl="0" indent="-292100" algn="l" rtl="0">
              <a:spcBef>
                <a:spcPts val="0"/>
              </a:spcBef>
              <a:spcAft>
                <a:spcPts val="0"/>
              </a:spcAft>
              <a:buSzPts val="1000"/>
              <a:buChar char="●"/>
            </a:pPr>
            <a:r>
              <a:rPr lang="en" sz="1000"/>
              <a:t>Chosen for final dashboard</a:t>
            </a:r>
            <a:endParaRPr sz="1000"/>
          </a:p>
        </p:txBody>
      </p:sp>
      <p:sp>
        <p:nvSpPr>
          <p:cNvPr id="471" name="Google Shape;471;p35"/>
          <p:cNvSpPr txBox="1"/>
          <p:nvPr/>
        </p:nvSpPr>
        <p:spPr>
          <a:xfrm>
            <a:off x="7817700" y="1159725"/>
            <a:ext cx="1275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Precision</a:t>
            </a:r>
            <a:endParaRPr sz="1000" u="sng"/>
          </a:p>
          <a:p>
            <a:pPr marL="0" lvl="0" indent="0" algn="ctr" rtl="0">
              <a:spcBef>
                <a:spcPts val="0"/>
              </a:spcBef>
              <a:spcAft>
                <a:spcPts val="0"/>
              </a:spcAft>
              <a:buNone/>
            </a:pPr>
            <a:r>
              <a:rPr lang="en" sz="1000"/>
              <a:t>77.84%</a:t>
            </a:r>
            <a:endParaRPr sz="1000"/>
          </a:p>
        </p:txBody>
      </p:sp>
      <p:sp>
        <p:nvSpPr>
          <p:cNvPr id="472" name="Google Shape;472;p35"/>
          <p:cNvSpPr txBox="1"/>
          <p:nvPr/>
        </p:nvSpPr>
        <p:spPr>
          <a:xfrm>
            <a:off x="7817700" y="3299000"/>
            <a:ext cx="1345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t>Weighted Precision</a:t>
            </a:r>
            <a:endParaRPr sz="1000" u="sng"/>
          </a:p>
          <a:p>
            <a:pPr marL="0" lvl="0" indent="0" algn="ctr" rtl="0">
              <a:spcBef>
                <a:spcPts val="0"/>
              </a:spcBef>
              <a:spcAft>
                <a:spcPts val="0"/>
              </a:spcAft>
              <a:buNone/>
            </a:pPr>
            <a:r>
              <a:rPr lang="en" sz="1000"/>
              <a:t>96.94%</a:t>
            </a:r>
            <a:endParaRPr sz="1000"/>
          </a:p>
        </p:txBody>
      </p:sp>
      <p:sp>
        <p:nvSpPr>
          <p:cNvPr id="473" name="Google Shape;473;p35"/>
          <p:cNvSpPr txBox="1"/>
          <p:nvPr/>
        </p:nvSpPr>
        <p:spPr>
          <a:xfrm>
            <a:off x="7852800" y="1738738"/>
            <a:ext cx="1205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Recall</a:t>
            </a:r>
            <a:endParaRPr sz="1000" u="sng"/>
          </a:p>
          <a:p>
            <a:pPr marL="0" lvl="0" indent="0" algn="ctr" rtl="0">
              <a:spcBef>
                <a:spcPts val="0"/>
              </a:spcBef>
              <a:spcAft>
                <a:spcPts val="0"/>
              </a:spcAft>
              <a:buNone/>
            </a:pPr>
            <a:r>
              <a:rPr lang="en" sz="1000"/>
              <a:t>65.42%</a:t>
            </a:r>
            <a:endParaRPr sz="1000"/>
          </a:p>
        </p:txBody>
      </p:sp>
      <p:sp>
        <p:nvSpPr>
          <p:cNvPr id="474" name="Google Shape;474;p35"/>
          <p:cNvSpPr txBox="1"/>
          <p:nvPr/>
        </p:nvSpPr>
        <p:spPr>
          <a:xfrm>
            <a:off x="7887750" y="3898874"/>
            <a:ext cx="1205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u="sng">
                <a:solidFill>
                  <a:schemeClr val="dk1"/>
                </a:solidFill>
              </a:rPr>
              <a:t>Weighted </a:t>
            </a:r>
            <a:r>
              <a:rPr lang="en" sz="1000" u="sng"/>
              <a:t>Recall</a:t>
            </a:r>
            <a:endParaRPr sz="1000" u="sng"/>
          </a:p>
          <a:p>
            <a:pPr marL="0" lvl="0" indent="0" algn="ctr" rtl="0">
              <a:spcBef>
                <a:spcPts val="0"/>
              </a:spcBef>
              <a:spcAft>
                <a:spcPts val="0"/>
              </a:spcAft>
              <a:buNone/>
            </a:pPr>
            <a:r>
              <a:rPr lang="en" sz="1000"/>
              <a:t>72.08%</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6"/>
          <p:cNvSpPr txBox="1">
            <a:spLocks noGrp="1"/>
          </p:cNvSpPr>
          <p:nvPr>
            <p:ph type="title"/>
          </p:nvPr>
        </p:nvSpPr>
        <p:spPr>
          <a:xfrm>
            <a:off x="110263" y="131086"/>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Model 2 - Bleaching Severity</a:t>
            </a:r>
            <a:endParaRPr sz="1800" b="1">
              <a:solidFill>
                <a:srgbClr val="3D2084"/>
              </a:solidFill>
              <a:latin typeface="Century Gothic"/>
              <a:ea typeface="Century Gothic"/>
              <a:cs typeface="Century Gothic"/>
              <a:sym typeface="Century Gothic"/>
            </a:endParaRPr>
          </a:p>
        </p:txBody>
      </p:sp>
      <p:pic>
        <p:nvPicPr>
          <p:cNvPr id="480" name="Google Shape;480;p36"/>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81" name="Google Shape;481;p3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82" name="Google Shape;482;p36"/>
          <p:cNvSpPr/>
          <p:nvPr/>
        </p:nvSpPr>
        <p:spPr>
          <a:xfrm>
            <a:off x="248251" y="612253"/>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FFFFFF"/>
                </a:solidFill>
              </a:rPr>
              <a:t>1</a:t>
            </a:r>
            <a:endParaRPr sz="1100" b="1">
              <a:solidFill>
                <a:srgbClr val="FFFFFF"/>
              </a:solidFill>
            </a:endParaRPr>
          </a:p>
        </p:txBody>
      </p:sp>
      <p:sp>
        <p:nvSpPr>
          <p:cNvPr id="483" name="Google Shape;483;p36"/>
          <p:cNvSpPr/>
          <p:nvPr/>
        </p:nvSpPr>
        <p:spPr>
          <a:xfrm>
            <a:off x="311149" y="6521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484" name="Google Shape;484;p36"/>
          <p:cNvSpPr txBox="1"/>
          <p:nvPr/>
        </p:nvSpPr>
        <p:spPr>
          <a:xfrm>
            <a:off x="248250" y="583150"/>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000" b="1">
              <a:solidFill>
                <a:srgbClr val="FFFFFF"/>
              </a:solidFill>
            </a:endParaRPr>
          </a:p>
        </p:txBody>
      </p:sp>
      <p:sp>
        <p:nvSpPr>
          <p:cNvPr id="485" name="Google Shape;485;p36"/>
          <p:cNvSpPr txBox="1"/>
          <p:nvPr/>
        </p:nvSpPr>
        <p:spPr>
          <a:xfrm>
            <a:off x="583825" y="567850"/>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FFFFFF"/>
                </a:solidFill>
              </a:rPr>
              <a:t>Two Bin SHAP Analysis</a:t>
            </a:r>
            <a:endParaRPr sz="1200" b="1">
              <a:solidFill>
                <a:srgbClr val="FFFFFF"/>
              </a:solidFill>
            </a:endParaRPr>
          </a:p>
        </p:txBody>
      </p:sp>
      <p:sp>
        <p:nvSpPr>
          <p:cNvPr id="486" name="Google Shape;486;p36"/>
          <p:cNvSpPr txBox="1">
            <a:spLocks noGrp="1"/>
          </p:cNvSpPr>
          <p:nvPr>
            <p:ph type="sldNum" idx="12"/>
          </p:nvPr>
        </p:nvSpPr>
        <p:spPr>
          <a:xfrm>
            <a:off x="8471458" y="466319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24</a:t>
            </a:fld>
            <a:endParaRPr b="1"/>
          </a:p>
        </p:txBody>
      </p:sp>
      <p:pic>
        <p:nvPicPr>
          <p:cNvPr id="487" name="Google Shape;487;p36"/>
          <p:cNvPicPr preferRelativeResize="0"/>
          <p:nvPr/>
        </p:nvPicPr>
        <p:blipFill>
          <a:blip r:embed="rId5">
            <a:alphaModFix/>
          </a:blip>
          <a:stretch>
            <a:fillRect/>
          </a:stretch>
        </p:blipFill>
        <p:spPr>
          <a:xfrm>
            <a:off x="248250" y="1062475"/>
            <a:ext cx="4103099" cy="2246069"/>
          </a:xfrm>
          <a:prstGeom prst="rect">
            <a:avLst/>
          </a:prstGeom>
          <a:noFill/>
          <a:ln>
            <a:noFill/>
          </a:ln>
        </p:spPr>
      </p:pic>
      <p:sp>
        <p:nvSpPr>
          <p:cNvPr id="488" name="Google Shape;488;p36"/>
          <p:cNvSpPr txBox="1"/>
          <p:nvPr/>
        </p:nvSpPr>
        <p:spPr>
          <a:xfrm>
            <a:off x="4682275" y="3550063"/>
            <a:ext cx="41031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Changes in probability that our model will predict bleaching as cumulative sea surface temperature increases</a:t>
            </a:r>
            <a:endParaRPr sz="1200"/>
          </a:p>
        </p:txBody>
      </p:sp>
      <p:sp>
        <p:nvSpPr>
          <p:cNvPr id="489" name="Google Shape;489;p36"/>
          <p:cNvSpPr txBox="1"/>
          <p:nvPr/>
        </p:nvSpPr>
        <p:spPr>
          <a:xfrm>
            <a:off x="324450" y="3534525"/>
            <a:ext cx="41031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en" sz="1200"/>
              <a:t>Increased probability to predict bleaching as cumulative stress from rapid temperature growth rises</a:t>
            </a:r>
            <a:endParaRPr sz="1200"/>
          </a:p>
        </p:txBody>
      </p:sp>
      <p:pic>
        <p:nvPicPr>
          <p:cNvPr id="490" name="Google Shape;490;p36"/>
          <p:cNvPicPr preferRelativeResize="0"/>
          <p:nvPr/>
        </p:nvPicPr>
        <p:blipFill>
          <a:blip r:embed="rId6">
            <a:alphaModFix/>
          </a:blip>
          <a:stretch>
            <a:fillRect/>
          </a:stretch>
        </p:blipFill>
        <p:spPr>
          <a:xfrm>
            <a:off x="4503749" y="856186"/>
            <a:ext cx="4384259" cy="25259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7"/>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Final Product</a:t>
            </a:r>
            <a:endParaRPr sz="1800" b="1">
              <a:latin typeface="Century Gothic"/>
              <a:ea typeface="Century Gothic"/>
              <a:cs typeface="Century Gothic"/>
              <a:sym typeface="Century Gothic"/>
            </a:endParaRPr>
          </a:p>
        </p:txBody>
      </p:sp>
      <p:pic>
        <p:nvPicPr>
          <p:cNvPr id="496" name="Google Shape;496;p37"/>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497" name="Google Shape;497;p37"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498" name="Google Shape;49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25</a:t>
            </a:fld>
            <a:endParaRPr b="1"/>
          </a:p>
        </p:txBody>
      </p:sp>
      <p:sp>
        <p:nvSpPr>
          <p:cNvPr id="499" name="Google Shape;499;p37"/>
          <p:cNvSpPr txBox="1"/>
          <p:nvPr/>
        </p:nvSpPr>
        <p:spPr>
          <a:xfrm>
            <a:off x="1300475" y="968450"/>
            <a:ext cx="74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0" name="Google Shape;500;p37"/>
          <p:cNvSpPr txBox="1"/>
          <p:nvPr/>
        </p:nvSpPr>
        <p:spPr>
          <a:xfrm>
            <a:off x="1871975" y="968450"/>
            <a:ext cx="6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01" name="Google Shape;501;p37"/>
          <p:cNvSpPr txBox="1"/>
          <p:nvPr/>
        </p:nvSpPr>
        <p:spPr>
          <a:xfrm>
            <a:off x="288025" y="1401900"/>
            <a:ext cx="32919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The chosen latitude and longitude contains coral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Bleaching is predicted for October 1st 2015, lining up with a known bleaching event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Low bleaching is then predicted in 2022 implying that the area has since recovered</a:t>
            </a:r>
            <a:endParaRPr/>
          </a:p>
        </p:txBody>
      </p:sp>
      <p:pic>
        <p:nvPicPr>
          <p:cNvPr id="502" name="Google Shape;502;p37" title="GOTECH Dashboard">
            <a:hlinkClick r:id="rId5"/>
          </p:cNvPr>
          <p:cNvPicPr preferRelativeResize="0"/>
          <p:nvPr/>
        </p:nvPicPr>
        <p:blipFill>
          <a:blip r:embed="rId6">
            <a:alphaModFix/>
          </a:blip>
          <a:stretch>
            <a:fillRect/>
          </a:stretch>
        </p:blipFill>
        <p:spPr>
          <a:xfrm>
            <a:off x="3761125" y="96845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2"/>
                                        </p:tgtEl>
                                        <p:attrNameLst>
                                          <p:attrName>style.visibility</p:attrName>
                                        </p:attrNameLst>
                                      </p:cBhvr>
                                      <p:to>
                                        <p:strVal val="visible"/>
                                      </p:to>
                                    </p:set>
                                    <p:animEffect transition="in" filter="fade">
                                      <p:cBhvr>
                                        <p:cTn id="7" dur="1000"/>
                                        <p:tgtEl>
                                          <p:spTgt spid="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8"/>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Conclusions / Key Insights</a:t>
            </a:r>
            <a:endParaRPr sz="1800" b="1">
              <a:latin typeface="Century Gothic"/>
              <a:ea typeface="Century Gothic"/>
              <a:cs typeface="Century Gothic"/>
              <a:sym typeface="Century Gothic"/>
            </a:endParaRPr>
          </a:p>
        </p:txBody>
      </p:sp>
      <p:pic>
        <p:nvPicPr>
          <p:cNvPr id="508" name="Google Shape;508;p38"/>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09" name="Google Shape;509;p38"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10" name="Google Shape;51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26</a:t>
            </a:fld>
            <a:endParaRPr b="1"/>
          </a:p>
        </p:txBody>
      </p:sp>
      <p:sp>
        <p:nvSpPr>
          <p:cNvPr id="511" name="Google Shape;511;p38"/>
          <p:cNvSpPr txBox="1"/>
          <p:nvPr/>
        </p:nvSpPr>
        <p:spPr>
          <a:xfrm>
            <a:off x="541950" y="945925"/>
            <a:ext cx="746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2" name="Google Shape;512;p38"/>
          <p:cNvSpPr txBox="1"/>
          <p:nvPr/>
        </p:nvSpPr>
        <p:spPr>
          <a:xfrm>
            <a:off x="699600" y="955775"/>
            <a:ext cx="68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3" name="Google Shape;513;p38"/>
          <p:cNvSpPr txBox="1"/>
          <p:nvPr/>
        </p:nvSpPr>
        <p:spPr>
          <a:xfrm>
            <a:off x="650325" y="995200"/>
            <a:ext cx="578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14" name="Google Shape;514;p38"/>
          <p:cNvSpPr txBox="1"/>
          <p:nvPr/>
        </p:nvSpPr>
        <p:spPr>
          <a:xfrm>
            <a:off x="379650" y="1078650"/>
            <a:ext cx="80928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Coral / algae presence combined can be predicted with high accuracy (0.965 for Great Barrier Reef)</a:t>
            </a:r>
            <a:endParaRPr/>
          </a:p>
          <a:p>
            <a:pPr marL="457200" lvl="0" indent="-317500" algn="l" rtl="0">
              <a:spcBef>
                <a:spcPts val="0"/>
              </a:spcBef>
              <a:spcAft>
                <a:spcPts val="0"/>
              </a:spcAft>
              <a:buSzPts val="1400"/>
              <a:buChar char="●"/>
            </a:pPr>
            <a:r>
              <a:rPr lang="en"/>
              <a:t>Limited data availability and the complexity of the problem led to unique and innovative solutions</a:t>
            </a:r>
            <a:endParaRPr/>
          </a:p>
          <a:p>
            <a:pPr marL="914400" lvl="1" indent="-317500" algn="l" rtl="0">
              <a:spcBef>
                <a:spcPts val="0"/>
              </a:spcBef>
              <a:spcAft>
                <a:spcPts val="0"/>
              </a:spcAft>
              <a:buSzPts val="1400"/>
              <a:buChar char="○"/>
            </a:pPr>
            <a:r>
              <a:rPr lang="en"/>
              <a:t>Using temporal, voting-based classification to distinguish between coral and algae</a:t>
            </a:r>
            <a:endParaRPr/>
          </a:p>
          <a:p>
            <a:pPr marL="914400" lvl="1" indent="-317500" algn="l" rtl="0">
              <a:spcBef>
                <a:spcPts val="0"/>
              </a:spcBef>
              <a:spcAft>
                <a:spcPts val="0"/>
              </a:spcAft>
              <a:buSzPts val="1400"/>
              <a:buChar char="○"/>
            </a:pPr>
            <a:r>
              <a:rPr lang="en"/>
              <a:t>Engineering features related to sea surface temperature and Chlorophyll A</a:t>
            </a:r>
            <a:endParaRPr/>
          </a:p>
          <a:p>
            <a:pPr marL="914400" lvl="1" indent="-317500" algn="l" rtl="0">
              <a:spcBef>
                <a:spcPts val="0"/>
              </a:spcBef>
              <a:spcAft>
                <a:spcPts val="0"/>
              </a:spcAft>
              <a:buSzPts val="1400"/>
              <a:buChar char="○"/>
            </a:pPr>
            <a:r>
              <a:rPr lang="en"/>
              <a:t>Binning bleaching severity</a:t>
            </a:r>
            <a:endParaRPr/>
          </a:p>
          <a:p>
            <a:pPr marL="457200" lvl="0" indent="-317500" algn="l" rtl="0">
              <a:spcBef>
                <a:spcPts val="0"/>
              </a:spcBef>
              <a:spcAft>
                <a:spcPts val="0"/>
              </a:spcAft>
              <a:buSzPts val="1400"/>
              <a:buChar char="●"/>
            </a:pPr>
            <a:r>
              <a:rPr lang="en"/>
              <a:t>A model built on a specific region does not extend well to other regions, caused in part by the diversity of coral species around the world</a:t>
            </a:r>
            <a:endParaRPr/>
          </a:p>
          <a:p>
            <a:pPr marL="457200" lvl="0" indent="-317500" algn="l" rtl="0">
              <a:spcBef>
                <a:spcPts val="0"/>
              </a:spcBef>
              <a:spcAft>
                <a:spcPts val="0"/>
              </a:spcAft>
              <a:buSzPts val="1400"/>
              <a:buChar char="●"/>
            </a:pPr>
            <a:r>
              <a:rPr lang="en"/>
              <a:t>Bleaching prediction accuracy was maximized using two class binning with a threshold of 25%</a:t>
            </a:r>
            <a:endParaRPr/>
          </a:p>
          <a:p>
            <a:pPr marL="914400" lvl="1" indent="-317500" algn="l" rtl="0">
              <a:spcBef>
                <a:spcPts val="0"/>
              </a:spcBef>
              <a:spcAft>
                <a:spcPts val="0"/>
              </a:spcAft>
              <a:buSzPts val="1400"/>
              <a:buChar char="○"/>
            </a:pPr>
            <a:r>
              <a:rPr lang="en"/>
              <a:t>This threshold was verified by coral experts as being a bleaching percentage that would cause concern  </a:t>
            </a:r>
            <a:endParaRPr/>
          </a:p>
          <a:p>
            <a:pPr marL="0" lvl="0" indent="0" algn="l" rtl="0">
              <a:spcBef>
                <a:spcPts val="0"/>
              </a:spcBef>
              <a:spcAft>
                <a:spcPts val="0"/>
              </a:spcAft>
              <a:buNone/>
            </a:pPr>
            <a:r>
              <a:rPr lang="en"/>
              <a: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9"/>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Limitations &amp; Future Considerations</a:t>
            </a:r>
            <a:endParaRPr sz="1800" b="1">
              <a:solidFill>
                <a:srgbClr val="3D2084"/>
              </a:solidFill>
              <a:latin typeface="Century Gothic"/>
              <a:ea typeface="Century Gothic"/>
              <a:cs typeface="Century Gothic"/>
              <a:sym typeface="Century Gothic"/>
            </a:endParaRPr>
          </a:p>
        </p:txBody>
      </p:sp>
      <p:pic>
        <p:nvPicPr>
          <p:cNvPr id="520" name="Google Shape;520;p39"/>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21" name="Google Shape;521;p3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22" name="Google Shape;52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27</a:t>
            </a:fld>
            <a:endParaRPr b="1"/>
          </a:p>
        </p:txBody>
      </p:sp>
      <p:sp>
        <p:nvSpPr>
          <p:cNvPr id="523" name="Google Shape;523;p39"/>
          <p:cNvSpPr txBox="1"/>
          <p:nvPr/>
        </p:nvSpPr>
        <p:spPr>
          <a:xfrm>
            <a:off x="374400" y="1113300"/>
            <a:ext cx="41976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Limited and sparse data</a:t>
            </a:r>
            <a:endParaRPr/>
          </a:p>
          <a:p>
            <a:pPr marL="457200" lvl="0" indent="-317500" algn="l" rtl="0">
              <a:spcBef>
                <a:spcPts val="0"/>
              </a:spcBef>
              <a:spcAft>
                <a:spcPts val="0"/>
              </a:spcAft>
              <a:buSzPts val="1400"/>
              <a:buChar char="●"/>
            </a:pPr>
            <a:r>
              <a:rPr lang="en"/>
              <a:t>Coral and algae having similar spectral signatures</a:t>
            </a:r>
            <a:endParaRPr/>
          </a:p>
          <a:p>
            <a:pPr marL="457200" lvl="0" indent="-317500" algn="l" rtl="0">
              <a:spcBef>
                <a:spcPts val="0"/>
              </a:spcBef>
              <a:spcAft>
                <a:spcPts val="0"/>
              </a:spcAft>
              <a:buSzPts val="1400"/>
              <a:buChar char="●"/>
            </a:pPr>
            <a:r>
              <a:rPr lang="en"/>
              <a:t>Limited time on a project that requires heavy domain knowledge</a:t>
            </a:r>
            <a:endParaRPr/>
          </a:p>
          <a:p>
            <a:pPr marL="457200" lvl="0" indent="-317500" algn="l" rtl="0">
              <a:spcBef>
                <a:spcPts val="0"/>
              </a:spcBef>
              <a:spcAft>
                <a:spcPts val="0"/>
              </a:spcAft>
              <a:buSzPts val="1400"/>
              <a:buChar char="●"/>
            </a:pPr>
            <a:r>
              <a:rPr lang="en"/>
              <a:t>Models built on one region do not extend well to other regions</a:t>
            </a:r>
            <a:endParaRPr/>
          </a:p>
        </p:txBody>
      </p:sp>
      <p:sp>
        <p:nvSpPr>
          <p:cNvPr id="524" name="Google Shape;524;p39"/>
          <p:cNvSpPr txBox="1"/>
          <p:nvPr/>
        </p:nvSpPr>
        <p:spPr>
          <a:xfrm>
            <a:off x="4659125" y="1113300"/>
            <a:ext cx="43620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Potential to add more features</a:t>
            </a:r>
            <a:endParaRPr/>
          </a:p>
          <a:p>
            <a:pPr marL="457200" lvl="0" indent="-317500" algn="l" rtl="0">
              <a:spcBef>
                <a:spcPts val="0"/>
              </a:spcBef>
              <a:spcAft>
                <a:spcPts val="0"/>
              </a:spcAft>
              <a:buSzPts val="1400"/>
              <a:buChar char="●"/>
            </a:pPr>
            <a:r>
              <a:rPr lang="en"/>
              <a:t>Allen Coral Atlas bleaching is currently in beta</a:t>
            </a:r>
            <a:endParaRPr/>
          </a:p>
          <a:p>
            <a:pPr marL="457200" lvl="0" indent="-317500" algn="l" rtl="0">
              <a:spcBef>
                <a:spcPts val="0"/>
              </a:spcBef>
              <a:spcAft>
                <a:spcPts val="0"/>
              </a:spcAft>
              <a:buSzPts val="1400"/>
              <a:buChar char="●"/>
            </a:pPr>
            <a:r>
              <a:rPr lang="en"/>
              <a:t>Exploring other regions</a:t>
            </a:r>
            <a:endParaRPr/>
          </a:p>
          <a:p>
            <a:pPr marL="457200" lvl="0" indent="-317500" algn="l" rtl="0">
              <a:spcBef>
                <a:spcPts val="0"/>
              </a:spcBef>
              <a:spcAft>
                <a:spcPts val="0"/>
              </a:spcAft>
              <a:buSzPts val="1400"/>
              <a:buChar char="●"/>
            </a:pPr>
            <a:r>
              <a:rPr lang="en"/>
              <a:t>Verifying with ground truth points</a:t>
            </a:r>
            <a:endParaRPr/>
          </a:p>
        </p:txBody>
      </p:sp>
      <p:pic>
        <p:nvPicPr>
          <p:cNvPr id="525" name="Google Shape;525;p39"/>
          <p:cNvPicPr preferRelativeResize="0"/>
          <p:nvPr/>
        </p:nvPicPr>
        <p:blipFill>
          <a:blip r:embed="rId5">
            <a:alphaModFix/>
          </a:blip>
          <a:stretch>
            <a:fillRect/>
          </a:stretch>
        </p:blipFill>
        <p:spPr>
          <a:xfrm>
            <a:off x="5311500" y="2160000"/>
            <a:ext cx="2778654" cy="2485075"/>
          </a:xfrm>
          <a:prstGeom prst="rect">
            <a:avLst/>
          </a:prstGeom>
          <a:noFill/>
          <a:ln>
            <a:noFill/>
          </a:ln>
        </p:spPr>
      </p:pic>
      <p:pic>
        <p:nvPicPr>
          <p:cNvPr id="526" name="Google Shape;526;p39"/>
          <p:cNvPicPr preferRelativeResize="0"/>
          <p:nvPr/>
        </p:nvPicPr>
        <p:blipFill>
          <a:blip r:embed="rId6">
            <a:alphaModFix/>
          </a:blip>
          <a:stretch>
            <a:fillRect/>
          </a:stretch>
        </p:blipFill>
        <p:spPr>
          <a:xfrm>
            <a:off x="518600" y="2818425"/>
            <a:ext cx="3909202" cy="1954601"/>
          </a:xfrm>
          <a:prstGeom prst="rect">
            <a:avLst/>
          </a:prstGeom>
          <a:noFill/>
          <a:ln>
            <a:noFill/>
          </a:ln>
        </p:spPr>
      </p:pic>
      <p:sp>
        <p:nvSpPr>
          <p:cNvPr id="527" name="Google Shape;527;p39"/>
          <p:cNvSpPr/>
          <p:nvPr/>
        </p:nvSpPr>
        <p:spPr>
          <a:xfrm>
            <a:off x="532074" y="7846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Challenges and Limitations</a:t>
            </a:r>
            <a:endParaRPr b="1">
              <a:solidFill>
                <a:schemeClr val="lt1"/>
              </a:solidFill>
            </a:endParaRPr>
          </a:p>
        </p:txBody>
      </p:sp>
      <p:sp>
        <p:nvSpPr>
          <p:cNvPr id="528" name="Google Shape;528;p39"/>
          <p:cNvSpPr/>
          <p:nvPr/>
        </p:nvSpPr>
        <p:spPr>
          <a:xfrm>
            <a:off x="4713599" y="784657"/>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rPr>
              <a:t>Next Steps / Future Research:</a:t>
            </a:r>
            <a:endParaRPr b="1">
              <a:solidFill>
                <a:schemeClr val="lt1"/>
              </a:solidFill>
            </a:endParaRPr>
          </a:p>
        </p:txBody>
      </p:sp>
      <p:sp>
        <p:nvSpPr>
          <p:cNvPr id="529" name="Google Shape;529;p39"/>
          <p:cNvSpPr txBox="1"/>
          <p:nvPr/>
        </p:nvSpPr>
        <p:spPr>
          <a:xfrm>
            <a:off x="5295325" y="4606075"/>
            <a:ext cx="28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Screenshot Showing Bleaching Features in Beta from Coral Atlas Website</a:t>
            </a:r>
            <a:endParaRPr sz="700" b="1" i="1"/>
          </a:p>
        </p:txBody>
      </p:sp>
      <p:sp>
        <p:nvSpPr>
          <p:cNvPr id="530" name="Google Shape;530;p39"/>
          <p:cNvSpPr txBox="1"/>
          <p:nvPr/>
        </p:nvSpPr>
        <p:spPr>
          <a:xfrm>
            <a:off x="447850" y="4713775"/>
            <a:ext cx="2242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i="1"/>
              <a:t>Image of Coral Reefs in Great Barrier Reef</a:t>
            </a:r>
            <a:endParaRPr sz="700" b="1"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pic>
        <p:nvPicPr>
          <p:cNvPr id="535" name="Google Shape;535;p40" descr="A picture containing text, clipart&#10;&#10;Description automatically generated"/>
          <p:cNvPicPr preferRelativeResize="0"/>
          <p:nvPr/>
        </p:nvPicPr>
        <p:blipFill rotWithShape="1">
          <a:blip r:embed="rId3">
            <a:alphaModFix/>
          </a:blip>
          <a:srcRect/>
          <a:stretch/>
        </p:blipFill>
        <p:spPr>
          <a:xfrm>
            <a:off x="7364750" y="517025"/>
            <a:ext cx="1445275" cy="294300"/>
          </a:xfrm>
          <a:prstGeom prst="rect">
            <a:avLst/>
          </a:prstGeom>
          <a:noFill/>
          <a:ln>
            <a:noFill/>
          </a:ln>
        </p:spPr>
      </p:pic>
      <p:sp>
        <p:nvSpPr>
          <p:cNvPr id="536" name="Google Shape;536;p40"/>
          <p:cNvSpPr txBox="1"/>
          <p:nvPr/>
        </p:nvSpPr>
        <p:spPr>
          <a:xfrm>
            <a:off x="1045200" y="2196675"/>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INTRODUCTION &amp; PROJECT LOGISTICS</a:t>
            </a:r>
            <a:endParaRPr sz="3000" b="1">
              <a:solidFill>
                <a:schemeClr val="lt1"/>
              </a:solidFill>
              <a:latin typeface="Roboto"/>
              <a:ea typeface="Roboto"/>
              <a:cs typeface="Roboto"/>
              <a:sym typeface="Roboto"/>
            </a:endParaRPr>
          </a:p>
        </p:txBody>
      </p:sp>
      <p:pic>
        <p:nvPicPr>
          <p:cNvPr id="537" name="Google Shape;537;p40"/>
          <p:cNvPicPr preferRelativeResize="0"/>
          <p:nvPr/>
        </p:nvPicPr>
        <p:blipFill>
          <a:blip r:embed="rId4">
            <a:alphaModFix/>
          </a:blip>
          <a:stretch>
            <a:fillRect/>
          </a:stretch>
        </p:blipFill>
        <p:spPr>
          <a:xfrm>
            <a:off x="1271599" y="2843175"/>
            <a:ext cx="2667474" cy="1481925"/>
          </a:xfrm>
          <a:prstGeom prst="rect">
            <a:avLst/>
          </a:prstGeom>
          <a:noFill/>
          <a:ln>
            <a:noFill/>
          </a:ln>
        </p:spPr>
      </p:pic>
      <p:pic>
        <p:nvPicPr>
          <p:cNvPr id="538" name="Google Shape;538;p40"/>
          <p:cNvPicPr preferRelativeResize="0"/>
          <p:nvPr/>
        </p:nvPicPr>
        <p:blipFill>
          <a:blip r:embed="rId5">
            <a:alphaModFix/>
          </a:blip>
          <a:stretch>
            <a:fillRect/>
          </a:stretch>
        </p:blipFill>
        <p:spPr>
          <a:xfrm>
            <a:off x="4644588" y="2921737"/>
            <a:ext cx="2522101" cy="1324813"/>
          </a:xfrm>
          <a:prstGeom prst="rect">
            <a:avLst/>
          </a:prstGeom>
          <a:noFill/>
          <a:ln>
            <a:noFill/>
          </a:ln>
        </p:spPr>
      </p:pic>
      <p:sp>
        <p:nvSpPr>
          <p:cNvPr id="539" name="Google Shape;539;p40"/>
          <p:cNvSpPr txBox="1"/>
          <p:nvPr/>
        </p:nvSpPr>
        <p:spPr>
          <a:xfrm>
            <a:off x="455300" y="1446838"/>
            <a:ext cx="3750000" cy="999900"/>
          </a:xfrm>
          <a:prstGeom prst="rect">
            <a:avLst/>
          </a:prstGeom>
          <a:noFill/>
          <a:ln>
            <a:noFill/>
          </a:ln>
        </p:spPr>
        <p:txBody>
          <a:bodyPr spcFirstLastPara="1" wrap="square" lIns="91425" tIns="91425" rIns="91425" bIns="91425" anchor="t" anchorCtr="0">
            <a:spAutoFit/>
          </a:bodyPr>
          <a:lstStyle/>
          <a:p>
            <a:pPr marL="0" lvl="0" indent="0" algn="r" rtl="0">
              <a:lnSpc>
                <a:spcPct val="110000"/>
              </a:lnSpc>
              <a:spcBef>
                <a:spcPts val="0"/>
              </a:spcBef>
              <a:spcAft>
                <a:spcPts val="0"/>
              </a:spcAft>
              <a:buNone/>
            </a:pPr>
            <a:r>
              <a:rPr lang="en" sz="1900">
                <a:solidFill>
                  <a:schemeClr val="dk1"/>
                </a:solidFill>
                <a:highlight>
                  <a:srgbClr val="FFFFFF"/>
                </a:highlight>
                <a:latin typeface="Roboto"/>
                <a:ea typeface="Roboto"/>
                <a:cs typeface="Roboto"/>
                <a:sym typeface="Roboto"/>
              </a:rPr>
              <a:t>Risk mapping and climate vulnerability across the world</a:t>
            </a:r>
            <a:endParaRPr sz="1900">
              <a:solidFill>
                <a:schemeClr val="dk1"/>
              </a:solidFill>
              <a:highlight>
                <a:srgbClr val="FFFFFF"/>
              </a:highlight>
              <a:latin typeface="Roboto"/>
              <a:ea typeface="Roboto"/>
              <a:cs typeface="Roboto"/>
              <a:sym typeface="Roboto"/>
            </a:endParaRPr>
          </a:p>
          <a:p>
            <a:pPr marL="0" lvl="0" indent="0" algn="r" rtl="0">
              <a:lnSpc>
                <a:spcPct val="115000"/>
              </a:lnSpc>
              <a:spcBef>
                <a:spcPts val="500"/>
              </a:spcBef>
              <a:spcAft>
                <a:spcPts val="700"/>
              </a:spcAft>
              <a:buNone/>
            </a:pPr>
            <a:r>
              <a:rPr lang="en" sz="700" b="1">
                <a:solidFill>
                  <a:schemeClr val="dk1"/>
                </a:solidFill>
                <a:highlight>
                  <a:srgbClr val="FFFFFF"/>
                </a:highlight>
                <a:latin typeface="Roboto"/>
                <a:ea typeface="Roboto"/>
                <a:cs typeface="Roboto"/>
                <a:sym typeface="Roboto"/>
              </a:rPr>
              <a:t>Nov 17, 2022</a:t>
            </a:r>
            <a:endParaRPr sz="700" b="1">
              <a:solidFill>
                <a:srgbClr val="004157"/>
              </a:solidFill>
              <a:highlight>
                <a:srgbClr val="FFFFFF"/>
              </a:highlight>
              <a:latin typeface="Roboto"/>
              <a:ea typeface="Roboto"/>
              <a:cs typeface="Roboto"/>
              <a:sym typeface="Roboto"/>
            </a:endParaRPr>
          </a:p>
        </p:txBody>
      </p:sp>
      <p:pic>
        <p:nvPicPr>
          <p:cNvPr id="540" name="Google Shape;540;p40"/>
          <p:cNvPicPr preferRelativeResize="0"/>
          <p:nvPr/>
        </p:nvPicPr>
        <p:blipFill>
          <a:blip r:embed="rId6">
            <a:alphaModFix/>
          </a:blip>
          <a:stretch>
            <a:fillRect/>
          </a:stretch>
        </p:blipFill>
        <p:spPr>
          <a:xfrm>
            <a:off x="4332649" y="1574202"/>
            <a:ext cx="4356052" cy="745175"/>
          </a:xfrm>
          <a:prstGeom prst="rect">
            <a:avLst/>
          </a:prstGeom>
          <a:noFill/>
          <a:ln>
            <a:noFill/>
          </a:ln>
        </p:spPr>
      </p:pic>
      <p:pic>
        <p:nvPicPr>
          <p:cNvPr id="541" name="Google Shape;541;p40"/>
          <p:cNvPicPr preferRelativeResize="0"/>
          <p:nvPr/>
        </p:nvPicPr>
        <p:blipFill>
          <a:blip r:embed="rId7">
            <a:alphaModFix/>
          </a:blip>
          <a:stretch>
            <a:fillRect/>
          </a:stretch>
        </p:blipFill>
        <p:spPr>
          <a:xfrm>
            <a:off x="5012175" y="236863"/>
            <a:ext cx="1594348" cy="797174"/>
          </a:xfrm>
          <a:prstGeom prst="rect">
            <a:avLst/>
          </a:prstGeom>
          <a:noFill/>
          <a:ln>
            <a:noFill/>
          </a:ln>
        </p:spPr>
      </p:pic>
      <p:sp>
        <p:nvSpPr>
          <p:cNvPr id="542" name="Google Shape;54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28</a:t>
            </a:fld>
            <a:endParaRPr b="1"/>
          </a:p>
        </p:txBody>
      </p:sp>
      <p:pic>
        <p:nvPicPr>
          <p:cNvPr id="543" name="Google Shape;543;p40"/>
          <p:cNvPicPr preferRelativeResize="0"/>
          <p:nvPr/>
        </p:nvPicPr>
        <p:blipFill rotWithShape="1">
          <a:blip r:embed="rId8">
            <a:alphaModFix/>
          </a:blip>
          <a:srcRect/>
          <a:stretch/>
        </p:blipFill>
        <p:spPr>
          <a:xfrm>
            <a:off x="-171824" y="4273422"/>
            <a:ext cx="1271849" cy="1125994"/>
          </a:xfrm>
          <a:prstGeom prst="rect">
            <a:avLst/>
          </a:prstGeom>
          <a:noFill/>
          <a:ln>
            <a:noFill/>
          </a:ln>
        </p:spPr>
      </p:pic>
      <p:sp>
        <p:nvSpPr>
          <p:cNvPr id="544" name="Google Shape;544;p40"/>
          <p:cNvSpPr txBox="1"/>
          <p:nvPr/>
        </p:nvSpPr>
        <p:spPr>
          <a:xfrm>
            <a:off x="149700" y="404600"/>
            <a:ext cx="4494900" cy="738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800" b="1">
                <a:solidFill>
                  <a:srgbClr val="3D2084"/>
                </a:solidFill>
                <a:highlight>
                  <a:schemeClr val="lt1"/>
                </a:highlight>
                <a:latin typeface="Century Gothic"/>
                <a:ea typeface="Century Gothic"/>
                <a:cs typeface="Century Gothic"/>
                <a:sym typeface="Century Gothic"/>
              </a:rPr>
              <a:t>Highlight: COP27- UN Climate Change Convention</a:t>
            </a:r>
            <a:endParaRPr sz="1800">
              <a:solidFill>
                <a:srgbClr val="3D2084"/>
              </a:solidFill>
              <a:highlight>
                <a:schemeClr val="lt1"/>
              </a:highlight>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1"/>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Acknowledgements</a:t>
            </a:r>
            <a:endParaRPr sz="1800" b="1">
              <a:latin typeface="Century Gothic"/>
              <a:ea typeface="Century Gothic"/>
              <a:cs typeface="Century Gothic"/>
              <a:sym typeface="Century Gothic"/>
            </a:endParaRPr>
          </a:p>
        </p:txBody>
      </p:sp>
      <p:pic>
        <p:nvPicPr>
          <p:cNvPr id="550" name="Google Shape;550;p41"/>
          <p:cNvPicPr preferRelativeResize="0"/>
          <p:nvPr/>
        </p:nvPicPr>
        <p:blipFill rotWithShape="1">
          <a:blip r:embed="rId3">
            <a:alphaModFix/>
          </a:blip>
          <a:srcRect/>
          <a:stretch/>
        </p:blipFill>
        <p:spPr>
          <a:xfrm>
            <a:off x="-324224" y="4273422"/>
            <a:ext cx="1271849" cy="1125994"/>
          </a:xfrm>
          <a:prstGeom prst="rect">
            <a:avLst/>
          </a:prstGeom>
          <a:noFill/>
          <a:ln>
            <a:noFill/>
          </a:ln>
        </p:spPr>
      </p:pic>
      <p:pic>
        <p:nvPicPr>
          <p:cNvPr id="551" name="Google Shape;551;p41"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552" name="Google Shape;55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29</a:t>
            </a:fld>
            <a:endParaRPr b="1"/>
          </a:p>
        </p:txBody>
      </p:sp>
      <p:sp>
        <p:nvSpPr>
          <p:cNvPr id="553" name="Google Shape;553;p41"/>
          <p:cNvSpPr txBox="1"/>
          <p:nvPr/>
        </p:nvSpPr>
        <p:spPr>
          <a:xfrm>
            <a:off x="384150" y="639863"/>
            <a:ext cx="8088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We would like to thank the following individuals for their collaboration in guiding and supporting our efforts: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54" name="Google Shape;554;p41"/>
          <p:cNvSpPr/>
          <p:nvPr/>
        </p:nvSpPr>
        <p:spPr>
          <a:xfrm>
            <a:off x="1204600" y="11887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NASA and AROSE</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Douglas Trent, Aimeé Gibbons, and Newton Campbell</a:t>
            </a:r>
            <a:endParaRPr sz="1200"/>
          </a:p>
        </p:txBody>
      </p:sp>
      <p:pic>
        <p:nvPicPr>
          <p:cNvPr id="555" name="Google Shape;555;p41"/>
          <p:cNvPicPr preferRelativeResize="0"/>
          <p:nvPr/>
        </p:nvPicPr>
        <p:blipFill>
          <a:blip r:embed="rId5">
            <a:alphaModFix/>
          </a:blip>
          <a:stretch>
            <a:fillRect/>
          </a:stretch>
        </p:blipFill>
        <p:spPr>
          <a:xfrm>
            <a:off x="1469850" y="2165750"/>
            <a:ext cx="1106401" cy="657460"/>
          </a:xfrm>
          <a:prstGeom prst="rect">
            <a:avLst/>
          </a:prstGeom>
          <a:noFill/>
          <a:ln>
            <a:noFill/>
          </a:ln>
        </p:spPr>
      </p:pic>
      <p:pic>
        <p:nvPicPr>
          <p:cNvPr id="556" name="Google Shape;556;p41"/>
          <p:cNvPicPr preferRelativeResize="0"/>
          <p:nvPr/>
        </p:nvPicPr>
        <p:blipFill>
          <a:blip r:embed="rId6">
            <a:alphaModFix/>
          </a:blip>
          <a:stretch>
            <a:fillRect/>
          </a:stretch>
        </p:blipFill>
        <p:spPr>
          <a:xfrm>
            <a:off x="2640763" y="2045737"/>
            <a:ext cx="1794975" cy="897487"/>
          </a:xfrm>
          <a:prstGeom prst="rect">
            <a:avLst/>
          </a:prstGeom>
          <a:noFill/>
          <a:ln>
            <a:noFill/>
          </a:ln>
        </p:spPr>
      </p:pic>
      <p:sp>
        <p:nvSpPr>
          <p:cNvPr id="557" name="Google Shape;557;p41"/>
          <p:cNvSpPr/>
          <p:nvPr/>
        </p:nvSpPr>
        <p:spPr>
          <a:xfrm>
            <a:off x="4500250" y="11887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Florida Keys National Marine Sanctuary and Coral Vita</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Katey Lesneski and Joe Oliver</a:t>
            </a:r>
            <a:endParaRPr sz="1200"/>
          </a:p>
        </p:txBody>
      </p:sp>
      <p:pic>
        <p:nvPicPr>
          <p:cNvPr id="558" name="Google Shape;558;p41"/>
          <p:cNvPicPr preferRelativeResize="0"/>
          <p:nvPr/>
        </p:nvPicPr>
        <p:blipFill>
          <a:blip r:embed="rId7">
            <a:alphaModFix/>
          </a:blip>
          <a:stretch>
            <a:fillRect/>
          </a:stretch>
        </p:blipFill>
        <p:spPr>
          <a:xfrm>
            <a:off x="5065850" y="2049946"/>
            <a:ext cx="752249" cy="777475"/>
          </a:xfrm>
          <a:prstGeom prst="rect">
            <a:avLst/>
          </a:prstGeom>
          <a:noFill/>
          <a:ln>
            <a:noFill/>
          </a:ln>
        </p:spPr>
      </p:pic>
      <p:pic>
        <p:nvPicPr>
          <p:cNvPr id="559" name="Google Shape;559;p41"/>
          <p:cNvPicPr preferRelativeResize="0"/>
          <p:nvPr/>
        </p:nvPicPr>
        <p:blipFill>
          <a:blip r:embed="rId8">
            <a:alphaModFix/>
          </a:blip>
          <a:stretch>
            <a:fillRect/>
          </a:stretch>
        </p:blipFill>
        <p:spPr>
          <a:xfrm>
            <a:off x="6095199" y="1989949"/>
            <a:ext cx="897500" cy="897500"/>
          </a:xfrm>
          <a:prstGeom prst="rect">
            <a:avLst/>
          </a:prstGeom>
          <a:noFill/>
          <a:ln>
            <a:noFill/>
          </a:ln>
        </p:spPr>
      </p:pic>
      <p:sp>
        <p:nvSpPr>
          <p:cNvPr id="560" name="Google Shape;560;p41"/>
          <p:cNvSpPr/>
          <p:nvPr/>
        </p:nvSpPr>
        <p:spPr>
          <a:xfrm>
            <a:off x="1204588" y="31443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University of Rochester</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Ajay Anand and Cantay Caliskan</a:t>
            </a:r>
            <a:endParaRPr sz="1200"/>
          </a:p>
        </p:txBody>
      </p:sp>
      <p:sp>
        <p:nvSpPr>
          <p:cNvPr id="561" name="Google Shape;561;p41"/>
          <p:cNvSpPr/>
          <p:nvPr/>
        </p:nvSpPr>
        <p:spPr>
          <a:xfrm>
            <a:off x="4500250" y="3144325"/>
            <a:ext cx="3081600" cy="1736700"/>
          </a:xfrm>
          <a:prstGeom prst="roundRect">
            <a:avLst>
              <a:gd name="adj" fmla="val 3453"/>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rPr>
              <a:t>Georgia Tech</a:t>
            </a:r>
            <a:r>
              <a:rPr lang="en" sz="1300">
                <a:solidFill>
                  <a:schemeClr val="dk1"/>
                </a:solidFill>
              </a:rPr>
              <a:t>: </a:t>
            </a:r>
            <a:endParaRPr sz="1300">
              <a:solidFill>
                <a:schemeClr val="dk1"/>
              </a:solidFill>
            </a:endParaRPr>
          </a:p>
          <a:p>
            <a:pPr marL="0" lvl="0" indent="0" algn="l" rtl="0">
              <a:spcBef>
                <a:spcPts val="0"/>
              </a:spcBef>
              <a:spcAft>
                <a:spcPts val="0"/>
              </a:spcAft>
              <a:buNone/>
            </a:pPr>
            <a:r>
              <a:rPr lang="en" sz="1200">
                <a:solidFill>
                  <a:schemeClr val="dk1"/>
                </a:solidFill>
              </a:rPr>
              <a:t>Previous Capstone Team</a:t>
            </a:r>
            <a:endParaRPr sz="1200"/>
          </a:p>
        </p:txBody>
      </p:sp>
      <p:pic>
        <p:nvPicPr>
          <p:cNvPr id="562" name="Google Shape;562;p41" descr="A picture containing text, clipart&#10;&#10;Description automatically generated"/>
          <p:cNvPicPr preferRelativeResize="0"/>
          <p:nvPr/>
        </p:nvPicPr>
        <p:blipFill rotWithShape="1">
          <a:blip r:embed="rId4">
            <a:alphaModFix/>
          </a:blip>
          <a:srcRect/>
          <a:stretch/>
        </p:blipFill>
        <p:spPr>
          <a:xfrm>
            <a:off x="1261300" y="3894725"/>
            <a:ext cx="1932841" cy="393600"/>
          </a:xfrm>
          <a:prstGeom prst="rect">
            <a:avLst/>
          </a:prstGeom>
          <a:noFill/>
          <a:ln>
            <a:noFill/>
          </a:ln>
        </p:spPr>
      </p:pic>
      <p:pic>
        <p:nvPicPr>
          <p:cNvPr id="563" name="Google Shape;563;p41" descr="Diagram, schematic&#10;&#10;Description automatically generated"/>
          <p:cNvPicPr preferRelativeResize="0"/>
          <p:nvPr/>
        </p:nvPicPr>
        <p:blipFill rotWithShape="1">
          <a:blip r:embed="rId9">
            <a:alphaModFix/>
          </a:blip>
          <a:srcRect/>
          <a:stretch/>
        </p:blipFill>
        <p:spPr>
          <a:xfrm>
            <a:off x="3312400" y="3825756"/>
            <a:ext cx="828625" cy="708837"/>
          </a:xfrm>
          <a:prstGeom prst="rect">
            <a:avLst/>
          </a:prstGeom>
          <a:noFill/>
          <a:ln>
            <a:noFill/>
          </a:ln>
        </p:spPr>
      </p:pic>
      <p:pic>
        <p:nvPicPr>
          <p:cNvPr id="564" name="Google Shape;564;p41"/>
          <p:cNvPicPr preferRelativeResize="0"/>
          <p:nvPr/>
        </p:nvPicPr>
        <p:blipFill>
          <a:blip r:embed="rId10">
            <a:alphaModFix/>
          </a:blip>
          <a:stretch>
            <a:fillRect/>
          </a:stretch>
        </p:blipFill>
        <p:spPr>
          <a:xfrm>
            <a:off x="6179775" y="3609175"/>
            <a:ext cx="1271851" cy="12718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Presentation Agenda </a:t>
            </a:r>
            <a:endParaRPr sz="1800" b="1">
              <a:latin typeface="Century Gothic"/>
              <a:ea typeface="Century Gothic"/>
              <a:cs typeface="Century Gothic"/>
              <a:sym typeface="Century Gothic"/>
            </a:endParaRPr>
          </a:p>
        </p:txBody>
      </p:sp>
      <p:pic>
        <p:nvPicPr>
          <p:cNvPr id="79" name="Google Shape;79;p15"/>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80" name="Google Shape;80;p15"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81" name="Google Shape;81;p15"/>
          <p:cNvSpPr/>
          <p:nvPr/>
        </p:nvSpPr>
        <p:spPr>
          <a:xfrm>
            <a:off x="316751" y="8596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82" name="Google Shape;82;p15"/>
          <p:cNvSpPr/>
          <p:nvPr/>
        </p:nvSpPr>
        <p:spPr>
          <a:xfrm>
            <a:off x="379649" y="8995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txBox="1"/>
          <p:nvPr/>
        </p:nvSpPr>
        <p:spPr>
          <a:xfrm>
            <a:off x="316750" y="8305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sp>
        <p:nvSpPr>
          <p:cNvPr id="84" name="Google Shape;84;p15"/>
          <p:cNvSpPr txBox="1"/>
          <p:nvPr/>
        </p:nvSpPr>
        <p:spPr>
          <a:xfrm>
            <a:off x="652325" y="8152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Introduction &amp; Project Overview</a:t>
            </a:r>
            <a:endParaRPr sz="1200">
              <a:solidFill>
                <a:schemeClr val="lt1"/>
              </a:solidFill>
            </a:endParaRPr>
          </a:p>
        </p:txBody>
      </p:sp>
      <p:sp>
        <p:nvSpPr>
          <p:cNvPr id="85" name="Google Shape;85;p15"/>
          <p:cNvSpPr/>
          <p:nvPr/>
        </p:nvSpPr>
        <p:spPr>
          <a:xfrm>
            <a:off x="316751" y="14494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86" name="Google Shape;86;p15"/>
          <p:cNvSpPr/>
          <p:nvPr/>
        </p:nvSpPr>
        <p:spPr>
          <a:xfrm>
            <a:off x="379649" y="14893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txBox="1"/>
          <p:nvPr/>
        </p:nvSpPr>
        <p:spPr>
          <a:xfrm>
            <a:off x="316750" y="14203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2</a:t>
            </a:r>
            <a:endParaRPr sz="1000" b="1">
              <a:solidFill>
                <a:schemeClr val="lt1"/>
              </a:solidFill>
            </a:endParaRPr>
          </a:p>
        </p:txBody>
      </p:sp>
      <p:sp>
        <p:nvSpPr>
          <p:cNvPr id="88" name="Google Shape;88;p15"/>
          <p:cNvSpPr txBox="1"/>
          <p:nvPr/>
        </p:nvSpPr>
        <p:spPr>
          <a:xfrm>
            <a:off x="652325" y="14050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Data Sources &amp; Acquisition</a:t>
            </a:r>
            <a:endParaRPr sz="1200">
              <a:solidFill>
                <a:schemeClr val="lt1"/>
              </a:solidFill>
            </a:endParaRPr>
          </a:p>
        </p:txBody>
      </p:sp>
      <p:sp>
        <p:nvSpPr>
          <p:cNvPr id="89" name="Google Shape;89;p15"/>
          <p:cNvSpPr txBox="1"/>
          <p:nvPr/>
        </p:nvSpPr>
        <p:spPr>
          <a:xfrm>
            <a:off x="652325" y="1850525"/>
            <a:ext cx="2951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Exploratory Data Analysis</a:t>
            </a:r>
            <a:endParaRPr sz="1200">
              <a:solidFill>
                <a:schemeClr val="lt1"/>
              </a:solidFill>
            </a:endParaRPr>
          </a:p>
        </p:txBody>
      </p:sp>
      <p:sp>
        <p:nvSpPr>
          <p:cNvPr id="90" name="Google Shape;90;p15"/>
          <p:cNvSpPr/>
          <p:nvPr/>
        </p:nvSpPr>
        <p:spPr>
          <a:xfrm>
            <a:off x="316751" y="19594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1" name="Google Shape;91;p15"/>
          <p:cNvSpPr/>
          <p:nvPr/>
        </p:nvSpPr>
        <p:spPr>
          <a:xfrm>
            <a:off x="379649" y="19993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txBox="1"/>
          <p:nvPr/>
        </p:nvSpPr>
        <p:spPr>
          <a:xfrm>
            <a:off x="316750" y="19303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3</a:t>
            </a:r>
            <a:endParaRPr sz="1000" b="1">
              <a:solidFill>
                <a:schemeClr val="lt1"/>
              </a:solidFill>
            </a:endParaRPr>
          </a:p>
        </p:txBody>
      </p:sp>
      <p:sp>
        <p:nvSpPr>
          <p:cNvPr id="93" name="Google Shape;93;p15"/>
          <p:cNvSpPr txBox="1"/>
          <p:nvPr/>
        </p:nvSpPr>
        <p:spPr>
          <a:xfrm>
            <a:off x="652325" y="19150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rPr>
              <a:t>Data Pre-processing and Fusion</a:t>
            </a:r>
            <a:endParaRPr sz="1200">
              <a:solidFill>
                <a:schemeClr val="lt1"/>
              </a:solidFill>
            </a:endParaRPr>
          </a:p>
        </p:txBody>
      </p:sp>
      <p:sp>
        <p:nvSpPr>
          <p:cNvPr id="94" name="Google Shape;94;p15"/>
          <p:cNvSpPr/>
          <p:nvPr/>
        </p:nvSpPr>
        <p:spPr>
          <a:xfrm>
            <a:off x="316751" y="25492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5" name="Google Shape;95;p15"/>
          <p:cNvSpPr/>
          <p:nvPr/>
        </p:nvSpPr>
        <p:spPr>
          <a:xfrm>
            <a:off x="379649" y="25891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p:nvPr/>
        </p:nvSpPr>
        <p:spPr>
          <a:xfrm>
            <a:off x="316750" y="25201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4</a:t>
            </a:r>
            <a:endParaRPr sz="1000" b="1">
              <a:solidFill>
                <a:schemeClr val="lt1"/>
              </a:solidFill>
            </a:endParaRPr>
          </a:p>
        </p:txBody>
      </p:sp>
      <p:sp>
        <p:nvSpPr>
          <p:cNvPr id="97" name="Google Shape;97;p15"/>
          <p:cNvSpPr txBox="1"/>
          <p:nvPr/>
        </p:nvSpPr>
        <p:spPr>
          <a:xfrm>
            <a:off x="652325" y="25048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Modeling Approaches &amp; Results</a:t>
            </a:r>
            <a:endParaRPr sz="1200">
              <a:solidFill>
                <a:schemeClr val="lt1"/>
              </a:solidFill>
            </a:endParaRPr>
          </a:p>
        </p:txBody>
      </p:sp>
      <p:sp>
        <p:nvSpPr>
          <p:cNvPr id="98" name="Google Shape;98;p15"/>
          <p:cNvSpPr/>
          <p:nvPr/>
        </p:nvSpPr>
        <p:spPr>
          <a:xfrm>
            <a:off x="316751" y="31471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99" name="Google Shape;99;p15"/>
          <p:cNvSpPr/>
          <p:nvPr/>
        </p:nvSpPr>
        <p:spPr>
          <a:xfrm>
            <a:off x="379649" y="31870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txBox="1"/>
          <p:nvPr/>
        </p:nvSpPr>
        <p:spPr>
          <a:xfrm>
            <a:off x="316750" y="31180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5</a:t>
            </a:r>
            <a:endParaRPr sz="1000" b="1">
              <a:solidFill>
                <a:schemeClr val="lt1"/>
              </a:solidFill>
            </a:endParaRPr>
          </a:p>
        </p:txBody>
      </p:sp>
      <p:sp>
        <p:nvSpPr>
          <p:cNvPr id="101" name="Google Shape;101;p15"/>
          <p:cNvSpPr txBox="1"/>
          <p:nvPr/>
        </p:nvSpPr>
        <p:spPr>
          <a:xfrm>
            <a:off x="652325" y="31027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Conclusion &amp; Key Insights</a:t>
            </a:r>
            <a:endParaRPr sz="1200">
              <a:solidFill>
                <a:schemeClr val="lt1"/>
              </a:solidFill>
            </a:endParaRPr>
          </a:p>
        </p:txBody>
      </p:sp>
      <p:pic>
        <p:nvPicPr>
          <p:cNvPr id="102" name="Google Shape;102;p15"/>
          <p:cNvPicPr preferRelativeResize="0"/>
          <p:nvPr/>
        </p:nvPicPr>
        <p:blipFill>
          <a:blip r:embed="rId5">
            <a:alphaModFix/>
          </a:blip>
          <a:stretch>
            <a:fillRect/>
          </a:stretch>
        </p:blipFill>
        <p:spPr>
          <a:xfrm>
            <a:off x="4298266" y="2989788"/>
            <a:ext cx="1106400" cy="1106400"/>
          </a:xfrm>
          <a:prstGeom prst="rect">
            <a:avLst/>
          </a:prstGeom>
          <a:noFill/>
          <a:ln>
            <a:noFill/>
          </a:ln>
        </p:spPr>
      </p:pic>
      <p:pic>
        <p:nvPicPr>
          <p:cNvPr id="103" name="Google Shape;103;p15"/>
          <p:cNvPicPr preferRelativeResize="0"/>
          <p:nvPr/>
        </p:nvPicPr>
        <p:blipFill>
          <a:blip r:embed="rId5">
            <a:alphaModFix/>
          </a:blip>
          <a:stretch>
            <a:fillRect/>
          </a:stretch>
        </p:blipFill>
        <p:spPr>
          <a:xfrm>
            <a:off x="4822891" y="1136063"/>
            <a:ext cx="1106400" cy="1106400"/>
          </a:xfrm>
          <a:prstGeom prst="rect">
            <a:avLst/>
          </a:prstGeom>
          <a:noFill/>
          <a:ln>
            <a:noFill/>
          </a:ln>
        </p:spPr>
      </p:pic>
      <p:sp>
        <p:nvSpPr>
          <p:cNvPr id="104" name="Google Shape;104;p15"/>
          <p:cNvSpPr txBox="1"/>
          <p:nvPr/>
        </p:nvSpPr>
        <p:spPr>
          <a:xfrm>
            <a:off x="4298275"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Mohamad Ali</a:t>
            </a:r>
            <a:endParaRPr sz="1000">
              <a:solidFill>
                <a:schemeClr val="dk1"/>
              </a:solidFill>
            </a:endParaRPr>
          </a:p>
        </p:txBody>
      </p:sp>
      <p:sp>
        <p:nvSpPr>
          <p:cNvPr id="105" name="Google Shape;105;p15"/>
          <p:cNvSpPr txBox="1"/>
          <p:nvPr/>
        </p:nvSpPr>
        <p:spPr>
          <a:xfrm>
            <a:off x="7320575"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Patrick</a:t>
            </a:r>
            <a:endParaRPr sz="1000">
              <a:solidFill>
                <a:schemeClr val="dk1"/>
              </a:solidFill>
            </a:endParaRPr>
          </a:p>
        </p:txBody>
      </p:sp>
      <p:sp>
        <p:nvSpPr>
          <p:cNvPr id="106" name="Google Shape;106;p15"/>
          <p:cNvSpPr txBox="1"/>
          <p:nvPr/>
        </p:nvSpPr>
        <p:spPr>
          <a:xfrm>
            <a:off x="4822900" y="2242463"/>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Lisa</a:t>
            </a:r>
            <a:endParaRPr sz="1000">
              <a:solidFill>
                <a:schemeClr val="dk1"/>
              </a:solidFill>
            </a:endParaRPr>
          </a:p>
        </p:txBody>
      </p:sp>
      <p:sp>
        <p:nvSpPr>
          <p:cNvPr id="107" name="Google Shape;107;p15"/>
          <p:cNvSpPr txBox="1"/>
          <p:nvPr/>
        </p:nvSpPr>
        <p:spPr>
          <a:xfrm>
            <a:off x="6807375" y="2280900"/>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Matthew</a:t>
            </a:r>
            <a:endParaRPr sz="1000">
              <a:solidFill>
                <a:schemeClr val="dk1"/>
              </a:solidFill>
            </a:endParaRPr>
          </a:p>
        </p:txBody>
      </p:sp>
      <p:sp>
        <p:nvSpPr>
          <p:cNvPr id="108" name="Google Shape;108;p15"/>
          <p:cNvSpPr txBox="1"/>
          <p:nvPr/>
        </p:nvSpPr>
        <p:spPr>
          <a:xfrm>
            <a:off x="5864138" y="4096188"/>
            <a:ext cx="1106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rPr>
              <a:t>Thomas</a:t>
            </a:r>
            <a:endParaRPr sz="1000">
              <a:solidFill>
                <a:schemeClr val="dk1"/>
              </a:solidFill>
            </a:endParaRPr>
          </a:p>
        </p:txBody>
      </p:sp>
      <p:pic>
        <p:nvPicPr>
          <p:cNvPr id="109" name="Google Shape;109;p15"/>
          <p:cNvPicPr preferRelativeResize="0"/>
          <p:nvPr/>
        </p:nvPicPr>
        <p:blipFill>
          <a:blip r:embed="rId6">
            <a:alphaModFix/>
          </a:blip>
          <a:stretch>
            <a:fillRect/>
          </a:stretch>
        </p:blipFill>
        <p:spPr>
          <a:xfrm>
            <a:off x="7320582" y="2989798"/>
            <a:ext cx="1160192" cy="1106375"/>
          </a:xfrm>
          <a:prstGeom prst="rect">
            <a:avLst/>
          </a:prstGeom>
          <a:noFill/>
          <a:ln>
            <a:noFill/>
          </a:ln>
        </p:spPr>
      </p:pic>
      <p:pic>
        <p:nvPicPr>
          <p:cNvPr id="110" name="Google Shape;110;p15"/>
          <p:cNvPicPr preferRelativeResize="0"/>
          <p:nvPr/>
        </p:nvPicPr>
        <p:blipFill>
          <a:blip r:embed="rId7">
            <a:alphaModFix/>
          </a:blip>
          <a:stretch>
            <a:fillRect/>
          </a:stretch>
        </p:blipFill>
        <p:spPr>
          <a:xfrm>
            <a:off x="6807375" y="1153675"/>
            <a:ext cx="1106398" cy="1106398"/>
          </a:xfrm>
          <a:prstGeom prst="rect">
            <a:avLst/>
          </a:prstGeom>
          <a:noFill/>
          <a:ln>
            <a:noFill/>
          </a:ln>
        </p:spPr>
      </p:pic>
      <p:pic>
        <p:nvPicPr>
          <p:cNvPr id="111" name="Google Shape;111;p15"/>
          <p:cNvPicPr preferRelativeResize="0"/>
          <p:nvPr/>
        </p:nvPicPr>
        <p:blipFill rotWithShape="1">
          <a:blip r:embed="rId8">
            <a:alphaModFix/>
          </a:blip>
          <a:srcRect t="16656" r="5722" b="16449"/>
          <a:stretch/>
        </p:blipFill>
        <p:spPr>
          <a:xfrm>
            <a:off x="5809438" y="2989775"/>
            <a:ext cx="1215825" cy="1106427"/>
          </a:xfrm>
          <a:prstGeom prst="rect">
            <a:avLst/>
          </a:prstGeom>
          <a:noFill/>
          <a:ln>
            <a:noFill/>
          </a:ln>
        </p:spPr>
      </p:pic>
      <p:pic>
        <p:nvPicPr>
          <p:cNvPr id="112" name="Google Shape;112;p15"/>
          <p:cNvPicPr preferRelativeResize="0"/>
          <p:nvPr/>
        </p:nvPicPr>
        <p:blipFill>
          <a:blip r:embed="rId9">
            <a:alphaModFix/>
          </a:blip>
          <a:stretch>
            <a:fillRect/>
          </a:stretch>
        </p:blipFill>
        <p:spPr>
          <a:xfrm>
            <a:off x="4822899" y="1150248"/>
            <a:ext cx="1106400" cy="1078018"/>
          </a:xfrm>
          <a:prstGeom prst="rect">
            <a:avLst/>
          </a:prstGeom>
          <a:noFill/>
          <a:ln>
            <a:noFill/>
          </a:ln>
        </p:spPr>
      </p:pic>
      <p:sp>
        <p:nvSpPr>
          <p:cNvPr id="113" name="Google Shape;113;p15"/>
          <p:cNvSpPr/>
          <p:nvPr/>
        </p:nvSpPr>
        <p:spPr>
          <a:xfrm>
            <a:off x="316751" y="36320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114" name="Google Shape;114;p15"/>
          <p:cNvSpPr/>
          <p:nvPr/>
        </p:nvSpPr>
        <p:spPr>
          <a:xfrm>
            <a:off x="379649" y="36719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p:nvPr/>
        </p:nvSpPr>
        <p:spPr>
          <a:xfrm>
            <a:off x="316750" y="36029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6</a:t>
            </a:r>
            <a:endParaRPr sz="1000" b="1">
              <a:solidFill>
                <a:schemeClr val="lt1"/>
              </a:solidFill>
            </a:endParaRPr>
          </a:p>
        </p:txBody>
      </p:sp>
      <p:sp>
        <p:nvSpPr>
          <p:cNvPr id="116" name="Google Shape;116;p15"/>
          <p:cNvSpPr txBox="1"/>
          <p:nvPr/>
        </p:nvSpPr>
        <p:spPr>
          <a:xfrm>
            <a:off x="652325" y="3587625"/>
            <a:ext cx="2811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lt1"/>
                </a:solidFill>
              </a:rPr>
              <a:t>Limitations &amp; Future Considerations</a:t>
            </a:r>
            <a:endParaRPr sz="1200">
              <a:solidFill>
                <a:schemeClr val="lt1"/>
              </a:solidFill>
            </a:endParaRPr>
          </a:p>
          <a:p>
            <a:pPr marL="0" lvl="0" indent="0" algn="l" rtl="0">
              <a:spcBef>
                <a:spcPts val="0"/>
              </a:spcBef>
              <a:spcAft>
                <a:spcPts val="0"/>
              </a:spcAft>
              <a:buNone/>
            </a:pPr>
            <a:endParaRPr sz="1200">
              <a:solidFill>
                <a:schemeClr val="lt1"/>
              </a:solidFill>
            </a:endParaRPr>
          </a:p>
        </p:txBody>
      </p:sp>
      <p:sp>
        <p:nvSpPr>
          <p:cNvPr id="117" name="Google Shape;11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3</a:t>
            </a:fld>
            <a:endParaRPr b="1"/>
          </a:p>
        </p:txBody>
      </p:sp>
      <p:sp>
        <p:nvSpPr>
          <p:cNvPr id="118" name="Google Shape;118;p15"/>
          <p:cNvSpPr/>
          <p:nvPr/>
        </p:nvSpPr>
        <p:spPr>
          <a:xfrm>
            <a:off x="316751" y="4145628"/>
            <a:ext cx="286800" cy="280500"/>
          </a:xfrm>
          <a:prstGeom prst="ellipse">
            <a:avLst/>
          </a:prstGeom>
          <a:solidFill>
            <a:srgbClr val="1E35A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lt1"/>
                </a:solidFill>
              </a:rPr>
              <a:t>1</a:t>
            </a:r>
            <a:endParaRPr sz="1100">
              <a:solidFill>
                <a:schemeClr val="lt1"/>
              </a:solidFill>
            </a:endParaRPr>
          </a:p>
        </p:txBody>
      </p:sp>
      <p:sp>
        <p:nvSpPr>
          <p:cNvPr id="119" name="Google Shape;119;p15"/>
          <p:cNvSpPr/>
          <p:nvPr/>
        </p:nvSpPr>
        <p:spPr>
          <a:xfrm>
            <a:off x="379649" y="4185532"/>
            <a:ext cx="3223800" cy="2007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txBox="1"/>
          <p:nvPr/>
        </p:nvSpPr>
        <p:spPr>
          <a:xfrm>
            <a:off x="316750" y="411652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6</a:t>
            </a:r>
            <a:endParaRPr sz="1000" b="1">
              <a:solidFill>
                <a:schemeClr val="lt1"/>
              </a:solidFill>
            </a:endParaRPr>
          </a:p>
        </p:txBody>
      </p:sp>
      <p:sp>
        <p:nvSpPr>
          <p:cNvPr id="121" name="Google Shape;121;p15"/>
          <p:cNvSpPr txBox="1"/>
          <p:nvPr/>
        </p:nvSpPr>
        <p:spPr>
          <a:xfrm>
            <a:off x="652325" y="4101225"/>
            <a:ext cx="281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rPr>
              <a:t>Highlights &amp; Acknowledgements </a:t>
            </a:r>
            <a:endParaRPr sz="12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pic>
        <p:nvPicPr>
          <p:cNvPr id="569" name="Google Shape;569;p42"/>
          <p:cNvPicPr preferRelativeResize="0"/>
          <p:nvPr/>
        </p:nvPicPr>
        <p:blipFill rotWithShape="1">
          <a:blip r:embed="rId3">
            <a:alphaModFix/>
          </a:blip>
          <a:srcRect/>
          <a:stretch/>
        </p:blipFill>
        <p:spPr>
          <a:xfrm>
            <a:off x="-171824" y="4273422"/>
            <a:ext cx="1271849" cy="1125994"/>
          </a:xfrm>
          <a:prstGeom prst="rect">
            <a:avLst/>
          </a:prstGeom>
          <a:noFill/>
          <a:ln>
            <a:noFill/>
          </a:ln>
        </p:spPr>
      </p:pic>
      <p:sp>
        <p:nvSpPr>
          <p:cNvPr id="570" name="Google Shape;570;p42"/>
          <p:cNvSpPr txBox="1">
            <a:spLocks noGrp="1"/>
          </p:cNvSpPr>
          <p:nvPr>
            <p:ph type="title"/>
          </p:nvPr>
        </p:nvSpPr>
        <p:spPr>
          <a:xfrm>
            <a:off x="311688" y="1530761"/>
            <a:ext cx="8520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2800"/>
              <a:buNone/>
            </a:pPr>
            <a:r>
              <a:rPr lang="en" sz="3200" b="1">
                <a:solidFill>
                  <a:srgbClr val="3D2084"/>
                </a:solidFill>
                <a:latin typeface="Century Gothic"/>
                <a:ea typeface="Century Gothic"/>
                <a:cs typeface="Century Gothic"/>
                <a:sym typeface="Century Gothic"/>
              </a:rPr>
              <a:t>Thank you</a:t>
            </a:r>
            <a:endParaRPr sz="3200" b="1">
              <a:solidFill>
                <a:srgbClr val="3D2084"/>
              </a:solidFill>
              <a:latin typeface="Century Gothic"/>
              <a:ea typeface="Century Gothic"/>
              <a:cs typeface="Century Gothic"/>
              <a:sym typeface="Century Gothic"/>
            </a:endParaRPr>
          </a:p>
          <a:p>
            <a:pPr marL="0" lvl="0" indent="0" algn="ctr" rtl="0">
              <a:spcBef>
                <a:spcPts val="0"/>
              </a:spcBef>
              <a:spcAft>
                <a:spcPts val="0"/>
              </a:spcAft>
              <a:buSzPts val="2800"/>
              <a:buNone/>
            </a:pPr>
            <a:endParaRPr sz="3200" b="1" u="sng">
              <a:solidFill>
                <a:srgbClr val="3D2084"/>
              </a:solidFill>
              <a:latin typeface="Century Gothic"/>
              <a:ea typeface="Century Gothic"/>
              <a:cs typeface="Century Gothic"/>
              <a:sym typeface="Century Gothic"/>
            </a:endParaRPr>
          </a:p>
          <a:p>
            <a:pPr marL="0" lvl="0" indent="0" algn="ctr" rtl="0">
              <a:spcBef>
                <a:spcPts val="0"/>
              </a:spcBef>
              <a:spcAft>
                <a:spcPts val="0"/>
              </a:spcAft>
              <a:buSzPts val="2800"/>
              <a:buNone/>
            </a:pPr>
            <a:r>
              <a:rPr lang="en" sz="1800" b="1">
                <a:solidFill>
                  <a:srgbClr val="3D2084"/>
                </a:solidFill>
                <a:latin typeface="Century Gothic"/>
                <a:ea typeface="Century Gothic"/>
                <a:cs typeface="Century Gothic"/>
                <a:sym typeface="Century Gothic"/>
              </a:rPr>
              <a:t>Questions?</a:t>
            </a:r>
            <a:endParaRPr sz="1800" b="1">
              <a:solidFill>
                <a:srgbClr val="3D2084"/>
              </a:solidFill>
              <a:latin typeface="Century Gothic"/>
              <a:ea typeface="Century Gothic"/>
              <a:cs typeface="Century Gothic"/>
              <a:sym typeface="Century Gothic"/>
            </a:endParaRPr>
          </a:p>
        </p:txBody>
      </p:sp>
      <p:pic>
        <p:nvPicPr>
          <p:cNvPr id="571" name="Google Shape;571;p42" descr="A picture containing text, clipart&#10;&#10;Description automatically generated"/>
          <p:cNvPicPr preferRelativeResize="0"/>
          <p:nvPr/>
        </p:nvPicPr>
        <p:blipFill rotWithShape="1">
          <a:blip r:embed="rId4">
            <a:alphaModFix/>
          </a:blip>
          <a:srcRect/>
          <a:stretch/>
        </p:blipFill>
        <p:spPr>
          <a:xfrm>
            <a:off x="212351" y="3303751"/>
            <a:ext cx="2545324" cy="518325"/>
          </a:xfrm>
          <a:prstGeom prst="rect">
            <a:avLst/>
          </a:prstGeom>
          <a:noFill/>
          <a:ln>
            <a:noFill/>
          </a:ln>
        </p:spPr>
      </p:pic>
      <p:pic>
        <p:nvPicPr>
          <p:cNvPr id="572" name="Google Shape;572;p42" descr="Diagram, schematic&#10;&#10;Description automatically generated"/>
          <p:cNvPicPr preferRelativeResize="0"/>
          <p:nvPr/>
        </p:nvPicPr>
        <p:blipFill rotWithShape="1">
          <a:blip r:embed="rId5">
            <a:alphaModFix/>
          </a:blip>
          <a:srcRect/>
          <a:stretch/>
        </p:blipFill>
        <p:spPr>
          <a:xfrm>
            <a:off x="6834249" y="2852863"/>
            <a:ext cx="1723650" cy="1474475"/>
          </a:xfrm>
          <a:prstGeom prst="rect">
            <a:avLst/>
          </a:prstGeom>
          <a:noFill/>
          <a:ln>
            <a:noFill/>
          </a:ln>
        </p:spPr>
      </p:pic>
      <p:pic>
        <p:nvPicPr>
          <p:cNvPr id="573" name="Google Shape;573;p42"/>
          <p:cNvPicPr preferRelativeResize="0"/>
          <p:nvPr/>
        </p:nvPicPr>
        <p:blipFill>
          <a:blip r:embed="rId6">
            <a:alphaModFix/>
          </a:blip>
          <a:stretch>
            <a:fillRect/>
          </a:stretch>
        </p:blipFill>
        <p:spPr>
          <a:xfrm>
            <a:off x="3222080" y="2915174"/>
            <a:ext cx="2699832" cy="1349901"/>
          </a:xfrm>
          <a:prstGeom prst="rect">
            <a:avLst/>
          </a:prstGeom>
          <a:noFill/>
          <a:ln>
            <a:noFill/>
          </a:ln>
        </p:spPr>
      </p:pic>
      <p:sp>
        <p:nvSpPr>
          <p:cNvPr id="574" name="Google Shape;574;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30</a:t>
            </a:fld>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16"/>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127" name="Google Shape;127;p16"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28" name="Google Shape;128;p16"/>
          <p:cNvSpPr txBox="1"/>
          <p:nvPr/>
        </p:nvSpPr>
        <p:spPr>
          <a:xfrm>
            <a:off x="248325" y="2139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pic>
        <p:nvPicPr>
          <p:cNvPr id="129" name="Google Shape;129;p16"/>
          <p:cNvPicPr preferRelativeResize="0"/>
          <p:nvPr/>
        </p:nvPicPr>
        <p:blipFill>
          <a:blip r:embed="rId5">
            <a:alphaModFix/>
          </a:blip>
          <a:stretch>
            <a:fillRect/>
          </a:stretch>
        </p:blipFill>
        <p:spPr>
          <a:xfrm>
            <a:off x="6983423" y="1187100"/>
            <a:ext cx="624900" cy="624900"/>
          </a:xfrm>
          <a:prstGeom prst="rect">
            <a:avLst/>
          </a:prstGeom>
          <a:noFill/>
          <a:ln>
            <a:noFill/>
          </a:ln>
        </p:spPr>
      </p:pic>
      <p:sp>
        <p:nvSpPr>
          <p:cNvPr id="130" name="Google Shape;130;p16"/>
          <p:cNvSpPr txBox="1"/>
          <p:nvPr/>
        </p:nvSpPr>
        <p:spPr>
          <a:xfrm>
            <a:off x="5795875" y="1911150"/>
            <a:ext cx="3000000" cy="651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None/>
            </a:pPr>
            <a:r>
              <a:rPr lang="en" sz="1100">
                <a:solidFill>
                  <a:schemeClr val="dk1"/>
                </a:solidFill>
                <a:highlight>
                  <a:srgbClr val="FFFFFF"/>
                </a:highlight>
              </a:rPr>
              <a:t>50% already dead</a:t>
            </a:r>
            <a:endParaRPr sz="1100">
              <a:solidFill>
                <a:schemeClr val="dk1"/>
              </a:solidFill>
              <a:highlight>
                <a:srgbClr val="FFFFFF"/>
              </a:highlight>
            </a:endParaRPr>
          </a:p>
          <a:p>
            <a:pPr marL="0" lvl="0" indent="0" algn="ctr" rtl="0">
              <a:lnSpc>
                <a:spcPct val="115000"/>
              </a:lnSpc>
              <a:spcBef>
                <a:spcPts val="800"/>
              </a:spcBef>
              <a:spcAft>
                <a:spcPts val="800"/>
              </a:spcAft>
              <a:buNone/>
            </a:pPr>
            <a:r>
              <a:rPr lang="en" sz="1100">
                <a:solidFill>
                  <a:schemeClr val="dk1"/>
                </a:solidFill>
                <a:highlight>
                  <a:srgbClr val="FFFFFF"/>
                </a:highlight>
              </a:rPr>
              <a:t>OVER </a:t>
            </a:r>
            <a:r>
              <a:rPr lang="en" sz="1100" b="1">
                <a:solidFill>
                  <a:srgbClr val="FF0000"/>
                </a:solidFill>
                <a:highlight>
                  <a:srgbClr val="FFFFFF"/>
                </a:highlight>
              </a:rPr>
              <a:t>90% TO DIE BY 2050</a:t>
            </a:r>
            <a:endParaRPr sz="1100" b="1">
              <a:solidFill>
                <a:srgbClr val="FF0000"/>
              </a:solidFill>
              <a:highlight>
                <a:srgbClr val="FFFFFF"/>
              </a:highlight>
            </a:endParaRPr>
          </a:p>
        </p:txBody>
      </p:sp>
      <p:sp>
        <p:nvSpPr>
          <p:cNvPr id="131" name="Google Shape;131;p16"/>
          <p:cNvSpPr txBox="1"/>
          <p:nvPr/>
        </p:nvSpPr>
        <p:spPr>
          <a:xfrm>
            <a:off x="122100" y="733950"/>
            <a:ext cx="18162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are coral reefs?</a:t>
            </a:r>
            <a:endParaRPr sz="1100" b="1">
              <a:solidFill>
                <a:schemeClr val="dk1"/>
              </a:solidFill>
              <a:highlight>
                <a:srgbClr val="FFFFFF"/>
              </a:highlight>
              <a:latin typeface="Roboto"/>
              <a:ea typeface="Roboto"/>
              <a:cs typeface="Roboto"/>
              <a:sym typeface="Roboto"/>
            </a:endParaRPr>
          </a:p>
        </p:txBody>
      </p:sp>
      <p:sp>
        <p:nvSpPr>
          <p:cNvPr id="132" name="Google Shape;132;p16"/>
          <p:cNvSpPr txBox="1"/>
          <p:nvPr/>
        </p:nvSpPr>
        <p:spPr>
          <a:xfrm>
            <a:off x="6453675" y="733950"/>
            <a:ext cx="18162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is the problem?</a:t>
            </a:r>
            <a:endParaRPr sz="1100" b="1">
              <a:solidFill>
                <a:schemeClr val="dk1"/>
              </a:solidFill>
              <a:highlight>
                <a:srgbClr val="FFFFFF"/>
              </a:highlight>
              <a:latin typeface="Roboto"/>
              <a:ea typeface="Roboto"/>
              <a:cs typeface="Roboto"/>
              <a:sym typeface="Roboto"/>
            </a:endParaRPr>
          </a:p>
        </p:txBody>
      </p:sp>
      <p:sp>
        <p:nvSpPr>
          <p:cNvPr id="133" name="Google Shape;133;p16"/>
          <p:cNvSpPr txBox="1"/>
          <p:nvPr/>
        </p:nvSpPr>
        <p:spPr>
          <a:xfrm>
            <a:off x="311225" y="1378569"/>
            <a:ext cx="1701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202124"/>
                </a:solidFill>
                <a:highlight>
                  <a:srgbClr val="FFFFFF"/>
                </a:highlight>
                <a:latin typeface="Roboto"/>
                <a:ea typeface="Roboto"/>
                <a:cs typeface="Roboto"/>
                <a:sym typeface="Roboto"/>
              </a:rPr>
              <a:t>Coral reefs are made up of</a:t>
            </a:r>
            <a:r>
              <a:rPr lang="en" sz="900" b="1">
                <a:solidFill>
                  <a:srgbClr val="202124"/>
                </a:solidFill>
                <a:highlight>
                  <a:srgbClr val="FFFFFF"/>
                </a:highlight>
                <a:latin typeface="Roboto"/>
                <a:ea typeface="Roboto"/>
                <a:cs typeface="Roboto"/>
                <a:sym typeface="Roboto"/>
              </a:rPr>
              <a:t> colonies of hundreds to thousands of tiny individual </a:t>
            </a:r>
            <a:r>
              <a:rPr lang="en" sz="900" b="1" u="sng">
                <a:solidFill>
                  <a:srgbClr val="202124"/>
                </a:solidFill>
                <a:highlight>
                  <a:srgbClr val="FFFFFF"/>
                </a:highlight>
                <a:latin typeface="Roboto"/>
                <a:ea typeface="Roboto"/>
                <a:cs typeface="Roboto"/>
                <a:sym typeface="Roboto"/>
              </a:rPr>
              <a:t>corals</a:t>
            </a:r>
            <a:endParaRPr sz="900" u="sng"/>
          </a:p>
        </p:txBody>
      </p:sp>
      <p:cxnSp>
        <p:nvCxnSpPr>
          <p:cNvPr id="134" name="Google Shape;134;p16"/>
          <p:cNvCxnSpPr>
            <a:stCxn id="131" idx="2"/>
            <a:endCxn id="133" idx="1"/>
          </p:cNvCxnSpPr>
          <p:nvPr/>
        </p:nvCxnSpPr>
        <p:spPr>
          <a:xfrm rot="5400000">
            <a:off x="340650" y="1058400"/>
            <a:ext cx="660000" cy="719100"/>
          </a:xfrm>
          <a:prstGeom prst="bentConnector4">
            <a:avLst>
              <a:gd name="adj1" fmla="val 22017"/>
              <a:gd name="adj2" fmla="val 121736"/>
            </a:avLst>
          </a:prstGeom>
          <a:noFill/>
          <a:ln w="9525" cap="flat" cmpd="sng">
            <a:solidFill>
              <a:schemeClr val="dk2"/>
            </a:solidFill>
            <a:prstDash val="solid"/>
            <a:round/>
            <a:headEnd type="none" w="med" len="med"/>
            <a:tailEnd type="none" w="med" len="med"/>
          </a:ln>
        </p:spPr>
      </p:cxnSp>
      <p:sp>
        <p:nvSpPr>
          <p:cNvPr id="135" name="Google Shape;135;p16"/>
          <p:cNvSpPr txBox="1"/>
          <p:nvPr/>
        </p:nvSpPr>
        <p:spPr>
          <a:xfrm>
            <a:off x="470400" y="3327925"/>
            <a:ext cx="1886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highlight>
                  <a:srgbClr val="FFFFFF"/>
                </a:highlight>
                <a:latin typeface="Roboto"/>
                <a:ea typeface="Roboto"/>
                <a:cs typeface="Roboto"/>
                <a:sym typeface="Roboto"/>
              </a:rPr>
              <a:t>there are more than 2,000 identified species</a:t>
            </a:r>
            <a:endParaRPr sz="900">
              <a:solidFill>
                <a:schemeClr val="dk1"/>
              </a:solidFill>
              <a:latin typeface="Roboto"/>
              <a:ea typeface="Roboto"/>
              <a:cs typeface="Roboto"/>
              <a:sym typeface="Roboto"/>
            </a:endParaRPr>
          </a:p>
        </p:txBody>
      </p:sp>
      <p:sp>
        <p:nvSpPr>
          <p:cNvPr id="136" name="Google Shape;136;p16"/>
          <p:cNvSpPr txBox="1"/>
          <p:nvPr/>
        </p:nvSpPr>
        <p:spPr>
          <a:xfrm>
            <a:off x="3219575" y="733950"/>
            <a:ext cx="19677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Why are they important?</a:t>
            </a:r>
            <a:endParaRPr sz="1100" b="1">
              <a:solidFill>
                <a:schemeClr val="dk1"/>
              </a:solidFill>
              <a:highlight>
                <a:srgbClr val="FFFFFF"/>
              </a:highlight>
              <a:latin typeface="Roboto"/>
              <a:ea typeface="Roboto"/>
              <a:cs typeface="Roboto"/>
              <a:sym typeface="Roboto"/>
            </a:endParaRPr>
          </a:p>
        </p:txBody>
      </p:sp>
      <p:sp>
        <p:nvSpPr>
          <p:cNvPr id="137" name="Google Shape;137;p16"/>
          <p:cNvSpPr txBox="1"/>
          <p:nvPr/>
        </p:nvSpPr>
        <p:spPr>
          <a:xfrm>
            <a:off x="122100" y="2469600"/>
            <a:ext cx="19677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202124"/>
                </a:solidFill>
                <a:highlight>
                  <a:srgbClr val="FFFFFF"/>
                </a:highlight>
                <a:latin typeface="Roboto"/>
                <a:ea typeface="Roboto"/>
                <a:cs typeface="Roboto"/>
                <a:sym typeface="Roboto"/>
              </a:rPr>
              <a:t>small marine animals</a:t>
            </a:r>
            <a:r>
              <a:rPr lang="en" sz="900">
                <a:solidFill>
                  <a:srgbClr val="202124"/>
                </a:solidFill>
                <a:highlight>
                  <a:srgbClr val="FFFFFF"/>
                </a:highlight>
                <a:latin typeface="Roboto"/>
                <a:ea typeface="Roboto"/>
                <a:cs typeface="Roboto"/>
                <a:sym typeface="Roboto"/>
              </a:rPr>
              <a:t> that attach themselves to rocks, with some types building a hard skeleton.</a:t>
            </a:r>
            <a:endParaRPr sz="900">
              <a:latin typeface="Roboto"/>
              <a:ea typeface="Roboto"/>
              <a:cs typeface="Roboto"/>
              <a:sym typeface="Roboto"/>
            </a:endParaRPr>
          </a:p>
        </p:txBody>
      </p:sp>
      <p:cxnSp>
        <p:nvCxnSpPr>
          <p:cNvPr id="138" name="Google Shape;138;p16"/>
          <p:cNvCxnSpPr>
            <a:stCxn id="133" idx="3"/>
            <a:endCxn id="137" idx="0"/>
          </p:cNvCxnSpPr>
          <p:nvPr/>
        </p:nvCxnSpPr>
        <p:spPr>
          <a:xfrm flipH="1">
            <a:off x="1105925" y="1748019"/>
            <a:ext cx="907200" cy="721500"/>
          </a:xfrm>
          <a:prstGeom prst="bentConnector4">
            <a:avLst>
              <a:gd name="adj1" fmla="val -15429"/>
              <a:gd name="adj2" fmla="val 75609"/>
            </a:avLst>
          </a:prstGeom>
          <a:noFill/>
          <a:ln w="9525" cap="flat" cmpd="sng">
            <a:solidFill>
              <a:schemeClr val="dk2"/>
            </a:solidFill>
            <a:prstDash val="solid"/>
            <a:round/>
            <a:headEnd type="none" w="med" len="med"/>
            <a:tailEnd type="none" w="med" len="med"/>
          </a:ln>
        </p:spPr>
      </p:cxnSp>
      <p:cxnSp>
        <p:nvCxnSpPr>
          <p:cNvPr id="139" name="Google Shape;139;p16"/>
          <p:cNvCxnSpPr>
            <a:stCxn id="137" idx="2"/>
            <a:endCxn id="135" idx="0"/>
          </p:cNvCxnSpPr>
          <p:nvPr/>
        </p:nvCxnSpPr>
        <p:spPr>
          <a:xfrm rot="-5400000" flipH="1">
            <a:off x="1130850" y="3045000"/>
            <a:ext cx="258000" cy="307800"/>
          </a:xfrm>
          <a:prstGeom prst="bentConnector3">
            <a:avLst>
              <a:gd name="adj1" fmla="val 50005"/>
            </a:avLst>
          </a:prstGeom>
          <a:noFill/>
          <a:ln w="9525" cap="flat" cmpd="sng">
            <a:solidFill>
              <a:schemeClr val="dk2"/>
            </a:solidFill>
            <a:prstDash val="solid"/>
            <a:round/>
            <a:headEnd type="none" w="med" len="med"/>
            <a:tailEnd type="none" w="med" len="med"/>
          </a:ln>
        </p:spPr>
      </p:cxnSp>
      <p:pic>
        <p:nvPicPr>
          <p:cNvPr id="140" name="Google Shape;140;p16"/>
          <p:cNvPicPr preferRelativeResize="0"/>
          <p:nvPr/>
        </p:nvPicPr>
        <p:blipFill>
          <a:blip r:embed="rId6">
            <a:alphaModFix/>
          </a:blip>
          <a:stretch>
            <a:fillRect/>
          </a:stretch>
        </p:blipFill>
        <p:spPr>
          <a:xfrm>
            <a:off x="3371080" y="1993350"/>
            <a:ext cx="338700" cy="338700"/>
          </a:xfrm>
          <a:prstGeom prst="rect">
            <a:avLst/>
          </a:prstGeom>
          <a:noFill/>
          <a:ln>
            <a:noFill/>
          </a:ln>
        </p:spPr>
      </p:pic>
      <p:pic>
        <p:nvPicPr>
          <p:cNvPr id="141" name="Google Shape;141;p16"/>
          <p:cNvPicPr preferRelativeResize="0"/>
          <p:nvPr/>
        </p:nvPicPr>
        <p:blipFill>
          <a:blip r:embed="rId7">
            <a:alphaModFix/>
          </a:blip>
          <a:stretch>
            <a:fillRect/>
          </a:stretch>
        </p:blipFill>
        <p:spPr>
          <a:xfrm>
            <a:off x="5164650" y="2772200"/>
            <a:ext cx="338700" cy="338700"/>
          </a:xfrm>
          <a:prstGeom prst="rect">
            <a:avLst/>
          </a:prstGeom>
          <a:noFill/>
          <a:ln>
            <a:noFill/>
          </a:ln>
        </p:spPr>
      </p:pic>
      <p:pic>
        <p:nvPicPr>
          <p:cNvPr id="142" name="Google Shape;142;p16"/>
          <p:cNvPicPr preferRelativeResize="0"/>
          <p:nvPr/>
        </p:nvPicPr>
        <p:blipFill>
          <a:blip r:embed="rId8">
            <a:alphaModFix/>
          </a:blip>
          <a:stretch>
            <a:fillRect/>
          </a:stretch>
        </p:blipFill>
        <p:spPr>
          <a:xfrm>
            <a:off x="3515700" y="3618025"/>
            <a:ext cx="338700" cy="338700"/>
          </a:xfrm>
          <a:prstGeom prst="rect">
            <a:avLst/>
          </a:prstGeom>
          <a:noFill/>
          <a:ln>
            <a:noFill/>
          </a:ln>
        </p:spPr>
      </p:pic>
      <p:sp>
        <p:nvSpPr>
          <p:cNvPr id="143" name="Google Shape;143;p16"/>
          <p:cNvSpPr txBox="1"/>
          <p:nvPr/>
        </p:nvSpPr>
        <p:spPr>
          <a:xfrm>
            <a:off x="3483125" y="1187100"/>
            <a:ext cx="1592100" cy="461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chemeClr val="dk1"/>
                </a:solidFill>
                <a:highlight>
                  <a:srgbClr val="FFFFFF"/>
                </a:highlight>
                <a:latin typeface="Roboto"/>
                <a:ea typeface="Roboto"/>
                <a:cs typeface="Roboto"/>
                <a:sym typeface="Roboto"/>
              </a:rPr>
              <a:t>one of most biodiverse ecosystems on the planet</a:t>
            </a:r>
            <a:endParaRPr sz="900">
              <a:solidFill>
                <a:schemeClr val="dk1"/>
              </a:solidFill>
              <a:latin typeface="Roboto"/>
              <a:ea typeface="Roboto"/>
              <a:cs typeface="Roboto"/>
              <a:sym typeface="Roboto"/>
            </a:endParaRPr>
          </a:p>
        </p:txBody>
      </p:sp>
      <p:sp>
        <p:nvSpPr>
          <p:cNvPr id="144" name="Google Shape;144;p16"/>
          <p:cNvSpPr txBox="1"/>
          <p:nvPr/>
        </p:nvSpPr>
        <p:spPr>
          <a:xfrm>
            <a:off x="3501625" y="2008800"/>
            <a:ext cx="2259000" cy="3078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800">
                <a:solidFill>
                  <a:schemeClr val="dk1"/>
                </a:solidFill>
                <a:highlight>
                  <a:srgbClr val="FFFFFF"/>
                </a:highlight>
                <a:latin typeface="Roboto"/>
                <a:ea typeface="Roboto"/>
                <a:cs typeface="Roboto"/>
                <a:sym typeface="Roboto"/>
              </a:rPr>
              <a:t>SUPPORT 25% OF ALL MARINE LIFE</a:t>
            </a:r>
            <a:endParaRPr sz="800">
              <a:solidFill>
                <a:schemeClr val="dk1"/>
              </a:solidFill>
              <a:highlight>
                <a:srgbClr val="FFFFFF"/>
              </a:highlight>
              <a:latin typeface="Roboto"/>
              <a:ea typeface="Roboto"/>
              <a:cs typeface="Roboto"/>
              <a:sym typeface="Roboto"/>
            </a:endParaRPr>
          </a:p>
        </p:txBody>
      </p:sp>
      <p:sp>
        <p:nvSpPr>
          <p:cNvPr id="145" name="Google Shape;145;p16"/>
          <p:cNvSpPr txBox="1"/>
          <p:nvPr/>
        </p:nvSpPr>
        <p:spPr>
          <a:xfrm>
            <a:off x="2699400" y="2716850"/>
            <a:ext cx="2506500" cy="4494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800"/>
              </a:spcBef>
              <a:spcAft>
                <a:spcPts val="800"/>
              </a:spcAft>
              <a:buNone/>
            </a:pPr>
            <a:r>
              <a:rPr lang="en" sz="800">
                <a:solidFill>
                  <a:schemeClr val="dk1"/>
                </a:solidFill>
                <a:highlight>
                  <a:srgbClr val="FFFFFF"/>
                </a:highlight>
                <a:latin typeface="Roboto"/>
                <a:ea typeface="Roboto"/>
                <a:cs typeface="Roboto"/>
                <a:sym typeface="Roboto"/>
              </a:rPr>
              <a:t>GENERATE $30 BILLION/YR THROUGH COASTAL PROTECTION, FISHERIES, AND TOURISM</a:t>
            </a:r>
            <a:endParaRPr sz="800">
              <a:solidFill>
                <a:schemeClr val="dk1"/>
              </a:solidFill>
              <a:highlight>
                <a:srgbClr val="FFFFFF"/>
              </a:highlight>
              <a:latin typeface="Roboto"/>
              <a:ea typeface="Roboto"/>
              <a:cs typeface="Roboto"/>
              <a:sym typeface="Roboto"/>
            </a:endParaRPr>
          </a:p>
        </p:txBody>
      </p:sp>
      <p:sp>
        <p:nvSpPr>
          <p:cNvPr id="146" name="Google Shape;146;p16"/>
          <p:cNvSpPr txBox="1"/>
          <p:nvPr/>
        </p:nvSpPr>
        <p:spPr>
          <a:xfrm>
            <a:off x="3836325" y="3633475"/>
            <a:ext cx="25065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800"/>
              </a:spcAft>
              <a:buNone/>
            </a:pPr>
            <a:r>
              <a:rPr lang="en" sz="800">
                <a:solidFill>
                  <a:schemeClr val="dk1"/>
                </a:solidFill>
                <a:highlight>
                  <a:srgbClr val="FFFFFF"/>
                </a:highlight>
                <a:latin typeface="Roboto"/>
                <a:ea typeface="Roboto"/>
                <a:cs typeface="Roboto"/>
                <a:sym typeface="Roboto"/>
              </a:rPr>
              <a:t>REDUCE WAVE ENERGY BY 97%</a:t>
            </a:r>
            <a:endParaRPr sz="800">
              <a:solidFill>
                <a:schemeClr val="dk1"/>
              </a:solidFill>
              <a:highlight>
                <a:srgbClr val="FFFFFF"/>
              </a:highlight>
              <a:latin typeface="Roboto"/>
              <a:ea typeface="Roboto"/>
              <a:cs typeface="Roboto"/>
              <a:sym typeface="Roboto"/>
            </a:endParaRPr>
          </a:p>
        </p:txBody>
      </p:sp>
      <p:cxnSp>
        <p:nvCxnSpPr>
          <p:cNvPr id="147" name="Google Shape;147;p16"/>
          <p:cNvCxnSpPr>
            <a:stCxn id="143" idx="2"/>
            <a:endCxn id="140" idx="1"/>
          </p:cNvCxnSpPr>
          <p:nvPr/>
        </p:nvCxnSpPr>
        <p:spPr>
          <a:xfrm rot="5400000">
            <a:off x="3568175" y="1451700"/>
            <a:ext cx="513900" cy="908100"/>
          </a:xfrm>
          <a:prstGeom prst="bentConnector4">
            <a:avLst>
              <a:gd name="adj1" fmla="val 33523"/>
              <a:gd name="adj2" fmla="val 126222"/>
            </a:avLst>
          </a:prstGeom>
          <a:noFill/>
          <a:ln w="9525" cap="flat" cmpd="sng">
            <a:solidFill>
              <a:schemeClr val="dk2"/>
            </a:solidFill>
            <a:prstDash val="solid"/>
            <a:round/>
            <a:headEnd type="none" w="med" len="med"/>
            <a:tailEnd type="none" w="med" len="med"/>
          </a:ln>
        </p:spPr>
      </p:cxnSp>
      <p:cxnSp>
        <p:nvCxnSpPr>
          <p:cNvPr id="148" name="Google Shape;148;p16"/>
          <p:cNvCxnSpPr>
            <a:stCxn id="144" idx="2"/>
            <a:endCxn id="141" idx="3"/>
          </p:cNvCxnSpPr>
          <p:nvPr/>
        </p:nvCxnSpPr>
        <p:spPr>
          <a:xfrm rot="-5400000" flipH="1">
            <a:off x="4754725" y="2193000"/>
            <a:ext cx="624900" cy="872100"/>
          </a:xfrm>
          <a:prstGeom prst="bentConnector4">
            <a:avLst>
              <a:gd name="adj1" fmla="val 36454"/>
              <a:gd name="adj2" fmla="val 127319"/>
            </a:avLst>
          </a:prstGeom>
          <a:noFill/>
          <a:ln w="9525" cap="flat" cmpd="sng">
            <a:solidFill>
              <a:schemeClr val="dk2"/>
            </a:solidFill>
            <a:prstDash val="solid"/>
            <a:round/>
            <a:headEnd type="none" w="med" len="med"/>
            <a:tailEnd type="none" w="med" len="med"/>
          </a:ln>
        </p:spPr>
      </p:cxnSp>
      <p:cxnSp>
        <p:nvCxnSpPr>
          <p:cNvPr id="149" name="Google Shape;149;p16"/>
          <p:cNvCxnSpPr>
            <a:stCxn id="145" idx="2"/>
            <a:endCxn id="146" idx="0"/>
          </p:cNvCxnSpPr>
          <p:nvPr/>
        </p:nvCxnSpPr>
        <p:spPr>
          <a:xfrm rot="-5400000" flipH="1">
            <a:off x="4287600" y="2831300"/>
            <a:ext cx="467100" cy="1137000"/>
          </a:xfrm>
          <a:prstGeom prst="bentConnector3">
            <a:avLst>
              <a:gd name="adj1" fmla="val 50013"/>
            </a:avLst>
          </a:prstGeom>
          <a:noFill/>
          <a:ln w="9525" cap="flat" cmpd="sng">
            <a:solidFill>
              <a:schemeClr val="dk2"/>
            </a:solidFill>
            <a:prstDash val="solid"/>
            <a:round/>
            <a:headEnd type="none" w="med" len="med"/>
            <a:tailEnd type="none" w="med" len="med"/>
          </a:ln>
        </p:spPr>
      </p:cxnSp>
      <p:sp>
        <p:nvSpPr>
          <p:cNvPr id="150" name="Google Shape;150;p16"/>
          <p:cNvSpPr txBox="1"/>
          <p:nvPr/>
        </p:nvSpPr>
        <p:spPr>
          <a:xfrm>
            <a:off x="6104650" y="3872325"/>
            <a:ext cx="2443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900" b="1">
              <a:latin typeface="Roboto"/>
              <a:ea typeface="Roboto"/>
              <a:cs typeface="Roboto"/>
              <a:sym typeface="Roboto"/>
            </a:endParaRPr>
          </a:p>
        </p:txBody>
      </p:sp>
      <p:sp>
        <p:nvSpPr>
          <p:cNvPr id="151" name="Google Shape;151;p16"/>
          <p:cNvSpPr txBox="1"/>
          <p:nvPr/>
        </p:nvSpPr>
        <p:spPr>
          <a:xfrm>
            <a:off x="6140025" y="3222788"/>
            <a:ext cx="2443500" cy="354000"/>
          </a:xfrm>
          <a:prstGeom prst="rect">
            <a:avLst/>
          </a:prstGeom>
          <a:noFill/>
          <a:ln>
            <a:noFill/>
          </a:ln>
        </p:spPr>
        <p:txBody>
          <a:bodyPr spcFirstLastPara="1" wrap="square" lIns="91425" tIns="91425" rIns="91425" bIns="91425" anchor="t" anchorCtr="0">
            <a:spAutoFit/>
          </a:bodyPr>
          <a:lstStyle/>
          <a:p>
            <a:pPr marL="0" lvl="0" indent="0" algn="ctr" rtl="0">
              <a:lnSpc>
                <a:spcPct val="144444"/>
              </a:lnSpc>
              <a:spcBef>
                <a:spcPts val="800"/>
              </a:spcBef>
              <a:spcAft>
                <a:spcPts val="800"/>
              </a:spcAft>
              <a:buNone/>
            </a:pPr>
            <a:r>
              <a:rPr lang="en" sz="1100" b="1">
                <a:solidFill>
                  <a:schemeClr val="dk1"/>
                </a:solidFill>
                <a:highlight>
                  <a:srgbClr val="FFFFFF"/>
                </a:highlight>
                <a:latin typeface="Roboto"/>
                <a:ea typeface="Roboto"/>
                <a:cs typeface="Roboto"/>
                <a:sym typeface="Roboto"/>
              </a:rPr>
              <a:t>What are we doing to address it?</a:t>
            </a:r>
            <a:endParaRPr sz="1100" b="1">
              <a:solidFill>
                <a:schemeClr val="dk1"/>
              </a:solidFill>
              <a:highlight>
                <a:srgbClr val="FFFFFF"/>
              </a:highlight>
              <a:latin typeface="Roboto"/>
              <a:ea typeface="Roboto"/>
              <a:cs typeface="Roboto"/>
              <a:sym typeface="Roboto"/>
            </a:endParaRPr>
          </a:p>
        </p:txBody>
      </p:sp>
      <p:sp>
        <p:nvSpPr>
          <p:cNvPr id="152" name="Google Shape;15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4</a:t>
            </a:fld>
            <a:endParaRPr b="1"/>
          </a:p>
        </p:txBody>
      </p:sp>
      <p:sp>
        <p:nvSpPr>
          <p:cNvPr id="153" name="Google Shape;153;p16"/>
          <p:cNvSpPr txBox="1"/>
          <p:nvPr/>
        </p:nvSpPr>
        <p:spPr>
          <a:xfrm>
            <a:off x="284275" y="195425"/>
            <a:ext cx="4050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Introduction / Background</a:t>
            </a:r>
            <a:endParaRPr sz="1800" b="1">
              <a:solidFill>
                <a:srgbClr val="3D2084"/>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7"/>
          <p:cNvPicPr preferRelativeResize="0"/>
          <p:nvPr/>
        </p:nvPicPr>
        <p:blipFill rotWithShape="1">
          <a:blip r:embed="rId3">
            <a:alphaModFix/>
          </a:blip>
          <a:srcRect/>
          <a:stretch/>
        </p:blipFill>
        <p:spPr>
          <a:xfrm>
            <a:off x="-171824" y="4273422"/>
            <a:ext cx="1271849" cy="1125994"/>
          </a:xfrm>
          <a:prstGeom prst="rect">
            <a:avLst/>
          </a:prstGeom>
          <a:noFill/>
          <a:ln>
            <a:noFill/>
          </a:ln>
        </p:spPr>
      </p:pic>
      <p:pic>
        <p:nvPicPr>
          <p:cNvPr id="159" name="Google Shape;159;p17"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60" name="Google Shape;160;p17"/>
          <p:cNvSpPr txBox="1"/>
          <p:nvPr/>
        </p:nvSpPr>
        <p:spPr>
          <a:xfrm>
            <a:off x="624450" y="457600"/>
            <a:ext cx="308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Roboto"/>
                <a:ea typeface="Roboto"/>
                <a:cs typeface="Roboto"/>
                <a:sym typeface="Roboto"/>
              </a:rPr>
              <a:t>Project Vision and Goals </a:t>
            </a:r>
            <a:endParaRPr sz="1200">
              <a:solidFill>
                <a:schemeClr val="lt1"/>
              </a:solidFill>
              <a:latin typeface="Roboto"/>
              <a:ea typeface="Roboto"/>
              <a:cs typeface="Roboto"/>
              <a:sym typeface="Roboto"/>
            </a:endParaRPr>
          </a:p>
        </p:txBody>
      </p:sp>
      <p:sp>
        <p:nvSpPr>
          <p:cNvPr id="161" name="Google Shape;161;p17"/>
          <p:cNvSpPr txBox="1"/>
          <p:nvPr/>
        </p:nvSpPr>
        <p:spPr>
          <a:xfrm>
            <a:off x="312931" y="924625"/>
            <a:ext cx="150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Project Vision</a:t>
            </a:r>
            <a:endParaRPr sz="1100">
              <a:latin typeface="Century Gothic"/>
              <a:ea typeface="Century Gothic"/>
              <a:cs typeface="Century Gothic"/>
              <a:sym typeface="Century Gothic"/>
            </a:endParaRPr>
          </a:p>
        </p:txBody>
      </p:sp>
      <p:sp>
        <p:nvSpPr>
          <p:cNvPr id="162" name="Google Shape;162;p17"/>
          <p:cNvSpPr txBox="1"/>
          <p:nvPr/>
        </p:nvSpPr>
        <p:spPr>
          <a:xfrm>
            <a:off x="312913" y="1354025"/>
            <a:ext cx="2505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Goals</a:t>
            </a:r>
            <a:endParaRPr sz="1100" b="1">
              <a:solidFill>
                <a:srgbClr val="3D2084"/>
              </a:solidFill>
              <a:latin typeface="Century Gothic"/>
              <a:ea typeface="Century Gothic"/>
              <a:cs typeface="Century Gothic"/>
              <a:sym typeface="Century Gothic"/>
            </a:endParaRPr>
          </a:p>
        </p:txBody>
      </p:sp>
      <p:sp>
        <p:nvSpPr>
          <p:cNvPr id="163" name="Google Shape;163;p17"/>
          <p:cNvSpPr txBox="1"/>
          <p:nvPr/>
        </p:nvSpPr>
        <p:spPr>
          <a:xfrm>
            <a:off x="129813" y="1922738"/>
            <a:ext cx="2401500" cy="738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Identify and access open source satellite and coral data</a:t>
            </a:r>
            <a:endParaRPr sz="900"/>
          </a:p>
          <a:p>
            <a:pPr marL="457200" lvl="0" indent="-285750" algn="l" rtl="0">
              <a:spcBef>
                <a:spcPts val="0"/>
              </a:spcBef>
              <a:spcAft>
                <a:spcPts val="0"/>
              </a:spcAft>
              <a:buSzPts val="900"/>
              <a:buChar char="●"/>
            </a:pPr>
            <a:r>
              <a:rPr lang="en" sz="900"/>
              <a:t>Narrow down geographic scope of the project</a:t>
            </a:r>
            <a:endParaRPr sz="900"/>
          </a:p>
        </p:txBody>
      </p:sp>
      <p:sp>
        <p:nvSpPr>
          <p:cNvPr id="164" name="Google Shape;164;p17"/>
          <p:cNvSpPr txBox="1"/>
          <p:nvPr/>
        </p:nvSpPr>
        <p:spPr>
          <a:xfrm>
            <a:off x="2326188" y="2829838"/>
            <a:ext cx="16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5" name="Google Shape;165;p17"/>
          <p:cNvSpPr txBox="1"/>
          <p:nvPr/>
        </p:nvSpPr>
        <p:spPr>
          <a:xfrm>
            <a:off x="2418838" y="1898513"/>
            <a:ext cx="2352300" cy="8772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Consolidate satellite and coral data sources separately and merge features</a:t>
            </a:r>
            <a:endParaRPr sz="900"/>
          </a:p>
          <a:p>
            <a:pPr marL="457200" lvl="0" indent="-285750" algn="l" rtl="0">
              <a:spcBef>
                <a:spcPts val="0"/>
              </a:spcBef>
              <a:spcAft>
                <a:spcPts val="0"/>
              </a:spcAft>
              <a:buSzPts val="900"/>
              <a:buChar char="●"/>
            </a:pPr>
            <a:r>
              <a:rPr lang="en" sz="900"/>
              <a:t>Temporal and spatial alignment of coral and satellite data combined</a:t>
            </a:r>
            <a:endParaRPr sz="900"/>
          </a:p>
        </p:txBody>
      </p:sp>
      <p:sp>
        <p:nvSpPr>
          <p:cNvPr id="166" name="Google Shape;166;p17"/>
          <p:cNvSpPr txBox="1"/>
          <p:nvPr/>
        </p:nvSpPr>
        <p:spPr>
          <a:xfrm>
            <a:off x="4525063" y="1898513"/>
            <a:ext cx="1936200" cy="8619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Define indicators/metric that identify changes in reef health through exploratory data analysis</a:t>
            </a:r>
            <a:endParaRPr sz="900"/>
          </a:p>
          <a:p>
            <a:pPr marL="0" lvl="0" indent="0" algn="l" rtl="0">
              <a:spcBef>
                <a:spcPts val="0"/>
              </a:spcBef>
              <a:spcAft>
                <a:spcPts val="0"/>
              </a:spcAft>
              <a:buNone/>
            </a:pPr>
            <a:endParaRPr sz="800"/>
          </a:p>
        </p:txBody>
      </p:sp>
      <p:sp>
        <p:nvSpPr>
          <p:cNvPr id="167" name="Google Shape;167;p17"/>
          <p:cNvSpPr txBox="1"/>
          <p:nvPr/>
        </p:nvSpPr>
        <p:spPr>
          <a:xfrm>
            <a:off x="6265875" y="1895975"/>
            <a:ext cx="2661000" cy="1015800"/>
          </a:xfrm>
          <a:prstGeom prst="rect">
            <a:avLst/>
          </a:prstGeom>
          <a:noFill/>
          <a:ln>
            <a:noFill/>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Develop and evaluate predictive model that evaluates coral reef health in the area of study</a:t>
            </a:r>
            <a:endParaRPr sz="900"/>
          </a:p>
          <a:p>
            <a:pPr marL="457200" lvl="0" indent="-285750" algn="l" rtl="0">
              <a:spcBef>
                <a:spcPts val="0"/>
              </a:spcBef>
              <a:spcAft>
                <a:spcPts val="0"/>
              </a:spcAft>
              <a:buSzPts val="900"/>
              <a:buChar char="●"/>
            </a:pPr>
            <a:r>
              <a:rPr lang="en" sz="900"/>
              <a:t>Extract and summarize insights from model prediction as a baseline for future coral reef monitoring</a:t>
            </a:r>
            <a:endParaRPr sz="900"/>
          </a:p>
        </p:txBody>
      </p:sp>
      <p:sp>
        <p:nvSpPr>
          <p:cNvPr id="168" name="Google Shape;168;p17"/>
          <p:cNvSpPr txBox="1"/>
          <p:nvPr/>
        </p:nvSpPr>
        <p:spPr>
          <a:xfrm>
            <a:off x="1365153" y="919113"/>
            <a:ext cx="7107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202124"/>
                </a:solidFill>
                <a:highlight>
                  <a:schemeClr val="lt1"/>
                </a:highlight>
              </a:rPr>
              <a:t>Use NASA satellite data to identify regions where coral reefs exist and evaluate their health and vitality - creating a baseline for future coral reef monitoring</a:t>
            </a:r>
            <a:endParaRPr sz="1100" b="1">
              <a:solidFill>
                <a:schemeClr val="dk1"/>
              </a:solidFill>
            </a:endParaRPr>
          </a:p>
        </p:txBody>
      </p:sp>
      <p:sp>
        <p:nvSpPr>
          <p:cNvPr id="169" name="Google Shape;169;p17"/>
          <p:cNvSpPr/>
          <p:nvPr/>
        </p:nvSpPr>
        <p:spPr>
          <a:xfrm rot="-5400000">
            <a:off x="1629788" y="459800"/>
            <a:ext cx="206400" cy="2661000"/>
          </a:xfrm>
          <a:prstGeom prst="round1Rect">
            <a:avLst>
              <a:gd name="adj" fmla="val 50000"/>
            </a:avLst>
          </a:prstGeom>
          <a:solidFill>
            <a:srgbClr val="00D4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70" name="Google Shape;170;p17"/>
          <p:cNvSpPr txBox="1"/>
          <p:nvPr/>
        </p:nvSpPr>
        <p:spPr>
          <a:xfrm>
            <a:off x="507621" y="1610650"/>
            <a:ext cx="231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Data  Acquisition</a:t>
            </a:r>
            <a:endParaRPr sz="1200" b="1">
              <a:latin typeface="Roboto"/>
              <a:ea typeface="Roboto"/>
              <a:cs typeface="Roboto"/>
              <a:sym typeface="Roboto"/>
            </a:endParaRPr>
          </a:p>
        </p:txBody>
      </p:sp>
      <p:sp>
        <p:nvSpPr>
          <p:cNvPr id="171" name="Google Shape;171;p17"/>
          <p:cNvSpPr/>
          <p:nvPr/>
        </p:nvSpPr>
        <p:spPr>
          <a:xfrm rot="-5400000">
            <a:off x="3772938" y="247912"/>
            <a:ext cx="193500" cy="3087000"/>
          </a:xfrm>
          <a:prstGeom prst="round1Rect">
            <a:avLst>
              <a:gd name="adj" fmla="val 50000"/>
            </a:avLst>
          </a:prstGeom>
          <a:solidFill>
            <a:srgbClr val="3D2084"/>
          </a:soli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endParaRPr>
          </a:p>
        </p:txBody>
      </p:sp>
      <p:sp>
        <p:nvSpPr>
          <p:cNvPr id="172" name="Google Shape;172;p17"/>
          <p:cNvSpPr txBox="1"/>
          <p:nvPr/>
        </p:nvSpPr>
        <p:spPr>
          <a:xfrm>
            <a:off x="2657588" y="1625950"/>
            <a:ext cx="215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rPr>
              <a:t>        Data Fusion</a:t>
            </a:r>
            <a:endParaRPr sz="1200" b="1">
              <a:solidFill>
                <a:schemeClr val="lt1"/>
              </a:solidFill>
            </a:endParaRPr>
          </a:p>
        </p:txBody>
      </p:sp>
      <p:sp>
        <p:nvSpPr>
          <p:cNvPr id="173" name="Google Shape;173;p17"/>
          <p:cNvSpPr/>
          <p:nvPr/>
        </p:nvSpPr>
        <p:spPr>
          <a:xfrm rot="-5400000">
            <a:off x="5926863" y="464800"/>
            <a:ext cx="206400" cy="2661000"/>
          </a:xfrm>
          <a:prstGeom prst="round1Rect">
            <a:avLst>
              <a:gd name="adj" fmla="val 50000"/>
            </a:avLst>
          </a:prstGeom>
          <a:solidFill>
            <a:srgbClr val="00D4F0"/>
          </a:solidFill>
          <a:ln w="9525" cap="flat" cmpd="sng">
            <a:solidFill>
              <a:srgbClr val="76D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174" name="Google Shape;174;p17"/>
          <p:cNvSpPr txBox="1"/>
          <p:nvPr/>
        </p:nvSpPr>
        <p:spPr>
          <a:xfrm>
            <a:off x="4525071" y="1649050"/>
            <a:ext cx="2310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Roboto"/>
                <a:ea typeface="Roboto"/>
                <a:cs typeface="Roboto"/>
                <a:sym typeface="Roboto"/>
              </a:rPr>
              <a:t>           EDA &amp; Feature Engineering</a:t>
            </a:r>
            <a:endParaRPr sz="900" b="1">
              <a:latin typeface="Roboto"/>
              <a:ea typeface="Roboto"/>
              <a:cs typeface="Roboto"/>
              <a:sym typeface="Roboto"/>
            </a:endParaRPr>
          </a:p>
        </p:txBody>
      </p:sp>
      <p:sp>
        <p:nvSpPr>
          <p:cNvPr id="175" name="Google Shape;175;p17"/>
          <p:cNvSpPr/>
          <p:nvPr/>
        </p:nvSpPr>
        <p:spPr>
          <a:xfrm rot="-5400000">
            <a:off x="7493163" y="589763"/>
            <a:ext cx="206400" cy="2411100"/>
          </a:xfrm>
          <a:prstGeom prst="round1Rect">
            <a:avLst>
              <a:gd name="adj" fmla="val 50000"/>
            </a:avLst>
          </a:prstGeom>
          <a:solidFill>
            <a:srgbClr val="3D2084"/>
          </a:solidFill>
          <a:ln w="9525" cap="flat" cmpd="sng">
            <a:solidFill>
              <a:srgbClr val="3D20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endParaRPr>
          </a:p>
        </p:txBody>
      </p:sp>
      <p:sp>
        <p:nvSpPr>
          <p:cNvPr id="176" name="Google Shape;176;p17"/>
          <p:cNvSpPr txBox="1"/>
          <p:nvPr/>
        </p:nvSpPr>
        <p:spPr>
          <a:xfrm>
            <a:off x="6509163" y="1600663"/>
            <a:ext cx="250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rPr>
              <a:t>      Model &amp; Evaluate</a:t>
            </a:r>
            <a:endParaRPr sz="1200" b="1">
              <a:solidFill>
                <a:schemeClr val="lt1"/>
              </a:solidFill>
            </a:endParaRPr>
          </a:p>
        </p:txBody>
      </p:sp>
      <p:sp>
        <p:nvSpPr>
          <p:cNvPr id="177" name="Google Shape;177;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5</a:t>
            </a:fld>
            <a:endParaRPr b="1"/>
          </a:p>
        </p:txBody>
      </p:sp>
      <p:sp>
        <p:nvSpPr>
          <p:cNvPr id="178" name="Google Shape;178;p17"/>
          <p:cNvSpPr txBox="1"/>
          <p:nvPr/>
        </p:nvSpPr>
        <p:spPr>
          <a:xfrm>
            <a:off x="312925" y="299050"/>
            <a:ext cx="4553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Project Vision &amp; Goals</a:t>
            </a:r>
            <a:endParaRPr sz="1800" b="1">
              <a:solidFill>
                <a:srgbClr val="3D2084"/>
              </a:solidFill>
              <a:latin typeface="Century Gothic"/>
              <a:ea typeface="Century Gothic"/>
              <a:cs typeface="Century Gothic"/>
              <a:sym typeface="Century Gothic"/>
            </a:endParaRPr>
          </a:p>
        </p:txBody>
      </p:sp>
      <p:sp>
        <p:nvSpPr>
          <p:cNvPr id="179" name="Google Shape;179;p17"/>
          <p:cNvSpPr txBox="1"/>
          <p:nvPr/>
        </p:nvSpPr>
        <p:spPr>
          <a:xfrm>
            <a:off x="312929" y="2813725"/>
            <a:ext cx="721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3D2084"/>
                </a:solidFill>
                <a:latin typeface="Century Gothic"/>
                <a:ea typeface="Century Gothic"/>
                <a:cs typeface="Century Gothic"/>
                <a:sym typeface="Century Gothic"/>
              </a:rPr>
              <a:t>Outcomes   </a:t>
            </a:r>
            <a:r>
              <a:rPr lang="en" sz="1100" b="1">
                <a:solidFill>
                  <a:schemeClr val="dk1"/>
                </a:solidFill>
              </a:rPr>
              <a:t>This goal of this project is twofold, using two models to achieve two major outcomes:</a:t>
            </a:r>
            <a:endParaRPr sz="1100" b="1">
              <a:solidFill>
                <a:srgbClr val="3D2084"/>
              </a:solidFill>
              <a:latin typeface="Century Gothic"/>
              <a:ea typeface="Century Gothic"/>
              <a:cs typeface="Century Gothic"/>
              <a:sym typeface="Century Gothic"/>
            </a:endParaRPr>
          </a:p>
        </p:txBody>
      </p:sp>
      <p:sp>
        <p:nvSpPr>
          <p:cNvPr id="180" name="Google Shape;180;p17"/>
          <p:cNvSpPr/>
          <p:nvPr/>
        </p:nvSpPr>
        <p:spPr>
          <a:xfrm>
            <a:off x="1365150" y="3364800"/>
            <a:ext cx="2736000" cy="151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Model 1: Coral Presence</a:t>
            </a:r>
            <a:endParaRPr sz="1300" b="1"/>
          </a:p>
          <a:p>
            <a:pPr marL="0" lvl="0" indent="0" algn="l" rtl="0">
              <a:spcBef>
                <a:spcPts val="0"/>
              </a:spcBef>
              <a:spcAft>
                <a:spcPts val="0"/>
              </a:spcAft>
              <a:buNone/>
            </a:pPr>
            <a:endParaRPr sz="1000"/>
          </a:p>
          <a:p>
            <a:pPr marL="0" lvl="0" indent="0" algn="l" rtl="0">
              <a:spcBef>
                <a:spcPts val="0"/>
              </a:spcBef>
              <a:spcAft>
                <a:spcPts val="0"/>
              </a:spcAft>
              <a:buNone/>
            </a:pPr>
            <a:r>
              <a:rPr lang="en" sz="1000"/>
              <a:t>Using satellite data and benthic map data, the goal of Model 1 is determine whether or not coral is present in an area. This model begins with classifying coral and algae together, and then further classifies as either coral or algae.</a:t>
            </a:r>
            <a:endParaRPr sz="1000"/>
          </a:p>
          <a:p>
            <a:pPr marL="0" lvl="0" indent="0" algn="l" rtl="0">
              <a:spcBef>
                <a:spcPts val="0"/>
              </a:spcBef>
              <a:spcAft>
                <a:spcPts val="0"/>
              </a:spcAft>
              <a:buNone/>
            </a:pPr>
            <a:endParaRPr sz="1300" b="1"/>
          </a:p>
          <a:p>
            <a:pPr marL="0" lvl="0" indent="0" algn="l" rtl="0">
              <a:spcBef>
                <a:spcPts val="0"/>
              </a:spcBef>
              <a:spcAft>
                <a:spcPts val="0"/>
              </a:spcAft>
              <a:buNone/>
            </a:pPr>
            <a:endParaRPr sz="1200"/>
          </a:p>
        </p:txBody>
      </p:sp>
      <p:sp>
        <p:nvSpPr>
          <p:cNvPr id="181" name="Google Shape;181;p17"/>
          <p:cNvSpPr/>
          <p:nvPr/>
        </p:nvSpPr>
        <p:spPr>
          <a:xfrm>
            <a:off x="4572000" y="3364800"/>
            <a:ext cx="2736000" cy="151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t>Model 2: Bleaching Severity</a:t>
            </a:r>
            <a:endParaRPr sz="1300" b="1"/>
          </a:p>
          <a:p>
            <a:pPr marL="0" lvl="0" indent="0" algn="l" rtl="0">
              <a:spcBef>
                <a:spcPts val="0"/>
              </a:spcBef>
              <a:spcAft>
                <a:spcPts val="0"/>
              </a:spcAft>
              <a:buNone/>
            </a:pPr>
            <a:endParaRPr sz="1300" b="1"/>
          </a:p>
          <a:p>
            <a:pPr marL="0" lvl="0" indent="0" algn="l" rtl="0">
              <a:spcBef>
                <a:spcPts val="0"/>
              </a:spcBef>
              <a:spcAft>
                <a:spcPts val="0"/>
              </a:spcAft>
              <a:buNone/>
            </a:pPr>
            <a:r>
              <a:rPr lang="en" sz="1000"/>
              <a:t>Given that a point from Model 1 was classified as coral, the goal of Model 2 is to use bleaching data and satellite data with added engineered features to determine bleaching severity of a point.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18"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187" name="Google Shape;187;p18"/>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8"/>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SCHEDULE - MILESTONES</a:t>
            </a:r>
            <a:endParaRPr sz="3000" b="1">
              <a:solidFill>
                <a:schemeClr val="lt1"/>
              </a:solidFill>
              <a:latin typeface="Roboto"/>
              <a:ea typeface="Roboto"/>
              <a:cs typeface="Roboto"/>
              <a:sym typeface="Roboto"/>
            </a:endParaRPr>
          </a:p>
        </p:txBody>
      </p:sp>
      <p:sp>
        <p:nvSpPr>
          <p:cNvPr id="189" name="Google Shape;18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6</a:t>
            </a:fld>
            <a:endParaRPr b="1"/>
          </a:p>
        </p:txBody>
      </p:sp>
      <p:pic>
        <p:nvPicPr>
          <p:cNvPr id="190" name="Google Shape;190;p18"/>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a:stretch/>
        </p:blipFill>
        <p:spPr>
          <a:xfrm>
            <a:off x="-208749" y="4104647"/>
            <a:ext cx="1271849" cy="1125994"/>
          </a:xfrm>
          <a:prstGeom prst="rect">
            <a:avLst/>
          </a:prstGeom>
          <a:noFill/>
          <a:ln>
            <a:noFill/>
          </a:ln>
        </p:spPr>
      </p:pic>
      <p:pic>
        <p:nvPicPr>
          <p:cNvPr id="196" name="Google Shape;196;p19" descr="A picture containing text, clipart&#10;&#10;Description automatically generated"/>
          <p:cNvPicPr preferRelativeResize="0"/>
          <p:nvPr/>
        </p:nvPicPr>
        <p:blipFill rotWithShape="1">
          <a:blip r:embed="rId4">
            <a:alphaModFix/>
          </a:blip>
          <a:srcRect/>
          <a:stretch/>
        </p:blipFill>
        <p:spPr>
          <a:xfrm>
            <a:off x="7662880" y="198668"/>
            <a:ext cx="1106389" cy="225293"/>
          </a:xfrm>
          <a:prstGeom prst="rect">
            <a:avLst/>
          </a:prstGeom>
          <a:noFill/>
          <a:ln>
            <a:noFill/>
          </a:ln>
        </p:spPr>
      </p:pic>
      <p:sp>
        <p:nvSpPr>
          <p:cNvPr id="197" name="Google Shape;19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7</a:t>
            </a:fld>
            <a:endParaRPr b="1"/>
          </a:p>
        </p:txBody>
      </p:sp>
      <p:sp>
        <p:nvSpPr>
          <p:cNvPr id="198" name="Google Shape;198;p19"/>
          <p:cNvSpPr/>
          <p:nvPr/>
        </p:nvSpPr>
        <p:spPr>
          <a:xfrm>
            <a:off x="593550" y="3122650"/>
            <a:ext cx="7807200" cy="196800"/>
          </a:xfrm>
          <a:prstGeom prst="rightArrow">
            <a:avLst>
              <a:gd name="adj1" fmla="val 50000"/>
              <a:gd name="adj2" fmla="val 50000"/>
            </a:avLst>
          </a:prstGeom>
          <a:solidFill>
            <a:srgbClr val="1E35A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6817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5935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25054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34172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43291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52409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615280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70646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7986450" y="3122638"/>
            <a:ext cx="172500" cy="196800"/>
          </a:xfrm>
          <a:prstGeom prst="ellipse">
            <a:avLst/>
          </a:prstGeom>
          <a:solidFill>
            <a:srgbClr val="00D4F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txBox="1"/>
          <p:nvPr/>
        </p:nvSpPr>
        <p:spPr>
          <a:xfrm>
            <a:off x="160000" y="1998025"/>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Creating Project Charter and getting approval from the NASA team</a:t>
            </a:r>
            <a:endParaRPr sz="1500"/>
          </a:p>
        </p:txBody>
      </p:sp>
      <p:sp>
        <p:nvSpPr>
          <p:cNvPr id="209" name="Google Shape;209;p19"/>
          <p:cNvSpPr txBox="1"/>
          <p:nvPr/>
        </p:nvSpPr>
        <p:spPr>
          <a:xfrm>
            <a:off x="1102425" y="1194175"/>
            <a:ext cx="1272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C</a:t>
            </a:r>
            <a:r>
              <a:rPr lang="en" sz="700">
                <a:solidFill>
                  <a:srgbClr val="000000"/>
                </a:solidFill>
              </a:rPr>
              <a:t>ollecting the data</a:t>
            </a:r>
            <a:r>
              <a:rPr lang="en" sz="700"/>
              <a:t> </a:t>
            </a:r>
            <a:r>
              <a:rPr lang="en" sz="700">
                <a:solidFill>
                  <a:srgbClr val="000000"/>
                </a:solidFill>
              </a:rPr>
              <a:t>and developing framework for data fusion</a:t>
            </a:r>
            <a:endParaRPr sz="1500"/>
          </a:p>
        </p:txBody>
      </p:sp>
      <p:cxnSp>
        <p:nvCxnSpPr>
          <p:cNvPr id="210" name="Google Shape;210;p19"/>
          <p:cNvCxnSpPr>
            <a:stCxn id="208" idx="2"/>
            <a:endCxn id="199" idx="0"/>
          </p:cNvCxnSpPr>
          <p:nvPr/>
        </p:nvCxnSpPr>
        <p:spPr>
          <a:xfrm rot="-5400000" flipH="1">
            <a:off x="459850" y="2814025"/>
            <a:ext cx="616800" cy="600"/>
          </a:xfrm>
          <a:prstGeom prst="bentConnector3">
            <a:avLst>
              <a:gd name="adj1" fmla="val 49993"/>
            </a:avLst>
          </a:prstGeom>
          <a:noFill/>
          <a:ln w="9525" cap="flat" cmpd="sng">
            <a:solidFill>
              <a:schemeClr val="dk2"/>
            </a:solidFill>
            <a:prstDash val="solid"/>
            <a:round/>
            <a:headEnd type="none" w="med" len="med"/>
            <a:tailEnd type="none" w="med" len="med"/>
          </a:ln>
        </p:spPr>
      </p:cxnSp>
      <p:sp>
        <p:nvSpPr>
          <p:cNvPr id="211" name="Google Shape;211;p19"/>
          <p:cNvSpPr txBox="1"/>
          <p:nvPr/>
        </p:nvSpPr>
        <p:spPr>
          <a:xfrm>
            <a:off x="1983700" y="2013400"/>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Developing code for data cleaning and fusion and executing it</a:t>
            </a:r>
            <a:endParaRPr sz="1500"/>
          </a:p>
        </p:txBody>
      </p:sp>
      <p:cxnSp>
        <p:nvCxnSpPr>
          <p:cNvPr id="212" name="Google Shape;212;p19"/>
          <p:cNvCxnSpPr>
            <a:stCxn id="211" idx="2"/>
            <a:endCxn id="201" idx="0"/>
          </p:cNvCxnSpPr>
          <p:nvPr/>
        </p:nvCxnSpPr>
        <p:spPr>
          <a:xfrm rot="-5400000" flipH="1">
            <a:off x="2291350" y="2821600"/>
            <a:ext cx="601200" cy="600"/>
          </a:xfrm>
          <a:prstGeom prst="bentConnector3">
            <a:avLst>
              <a:gd name="adj1" fmla="val 50011"/>
            </a:avLst>
          </a:prstGeom>
          <a:noFill/>
          <a:ln w="9525" cap="flat" cmpd="sng">
            <a:solidFill>
              <a:schemeClr val="dk2"/>
            </a:solidFill>
            <a:prstDash val="solid"/>
            <a:round/>
            <a:headEnd type="none" w="med" len="med"/>
            <a:tailEnd type="none" w="med" len="med"/>
          </a:ln>
        </p:spPr>
      </p:cxnSp>
      <p:sp>
        <p:nvSpPr>
          <p:cNvPr id="213" name="Google Shape;213;p19"/>
          <p:cNvSpPr txBox="1"/>
          <p:nvPr/>
        </p:nvSpPr>
        <p:spPr>
          <a:xfrm>
            <a:off x="2950300" y="1140325"/>
            <a:ext cx="1106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First demonstration of combined data sources and fusion algorithms to NASA team</a:t>
            </a:r>
            <a:endParaRPr sz="1500"/>
          </a:p>
        </p:txBody>
      </p:sp>
      <p:cxnSp>
        <p:nvCxnSpPr>
          <p:cNvPr id="214" name="Google Shape;214;p19"/>
          <p:cNvCxnSpPr>
            <a:stCxn id="213" idx="2"/>
            <a:endCxn id="202" idx="0"/>
          </p:cNvCxnSpPr>
          <p:nvPr/>
        </p:nvCxnSpPr>
        <p:spPr>
          <a:xfrm rot="-5400000" flipH="1">
            <a:off x="2820400" y="2439025"/>
            <a:ext cx="1366800" cy="600"/>
          </a:xfrm>
          <a:prstGeom prst="bentConnector3">
            <a:avLst>
              <a:gd name="adj1" fmla="val 50005"/>
            </a:avLst>
          </a:prstGeom>
          <a:noFill/>
          <a:ln w="9525" cap="flat" cmpd="sng">
            <a:solidFill>
              <a:schemeClr val="dk2"/>
            </a:solidFill>
            <a:prstDash val="solid"/>
            <a:round/>
            <a:headEnd type="none" w="med" len="med"/>
            <a:tailEnd type="none" w="med" len="med"/>
          </a:ln>
        </p:spPr>
      </p:cxnSp>
      <p:cxnSp>
        <p:nvCxnSpPr>
          <p:cNvPr id="215" name="Google Shape;215;p19"/>
          <p:cNvCxnSpPr>
            <a:stCxn id="209" idx="2"/>
            <a:endCxn id="200" idx="7"/>
          </p:cNvCxnSpPr>
          <p:nvPr/>
        </p:nvCxnSpPr>
        <p:spPr>
          <a:xfrm rot="-5400000" flipH="1">
            <a:off x="1014975" y="2425525"/>
            <a:ext cx="1449300" cy="2400"/>
          </a:xfrm>
          <a:prstGeom prst="bentConnector3">
            <a:avLst>
              <a:gd name="adj1" fmla="val 49001"/>
            </a:avLst>
          </a:prstGeom>
          <a:noFill/>
          <a:ln w="9525" cap="flat" cmpd="sng">
            <a:solidFill>
              <a:schemeClr val="dk2"/>
            </a:solidFill>
            <a:prstDash val="solid"/>
            <a:round/>
            <a:headEnd type="none" w="med" len="med"/>
            <a:tailEnd type="none" w="med" len="med"/>
          </a:ln>
        </p:spPr>
      </p:cxnSp>
      <p:sp>
        <p:nvSpPr>
          <p:cNvPr id="216" name="Google Shape;216;p19"/>
          <p:cNvSpPr txBox="1"/>
          <p:nvPr/>
        </p:nvSpPr>
        <p:spPr>
          <a:xfrm>
            <a:off x="3686350" y="2067250"/>
            <a:ext cx="1460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000000"/>
                </a:solidFill>
              </a:rPr>
              <a:t>Developing the model selection, training, and evaluation pipeline &amp; </a:t>
            </a:r>
            <a:r>
              <a:rPr lang="en" sz="700">
                <a:solidFill>
                  <a:schemeClr val="dk1"/>
                </a:solidFill>
              </a:rPr>
              <a:t>Midterm presentation</a:t>
            </a:r>
            <a:endParaRPr sz="1500"/>
          </a:p>
        </p:txBody>
      </p:sp>
      <p:cxnSp>
        <p:nvCxnSpPr>
          <p:cNvPr id="217" name="Google Shape;217;p19"/>
          <p:cNvCxnSpPr>
            <a:stCxn id="216" idx="2"/>
            <a:endCxn id="203" idx="0"/>
          </p:cNvCxnSpPr>
          <p:nvPr/>
        </p:nvCxnSpPr>
        <p:spPr>
          <a:xfrm rot="5400000">
            <a:off x="4142200" y="2848450"/>
            <a:ext cx="547500" cy="900"/>
          </a:xfrm>
          <a:prstGeom prst="bentConnector3">
            <a:avLst>
              <a:gd name="adj1" fmla="val 49999"/>
            </a:avLst>
          </a:prstGeom>
          <a:noFill/>
          <a:ln w="9525" cap="flat" cmpd="sng">
            <a:solidFill>
              <a:schemeClr val="dk2"/>
            </a:solidFill>
            <a:prstDash val="solid"/>
            <a:round/>
            <a:headEnd type="none" w="med" len="med"/>
            <a:tailEnd type="none" w="med" len="med"/>
          </a:ln>
        </p:spPr>
      </p:cxnSp>
      <p:sp>
        <p:nvSpPr>
          <p:cNvPr id="218" name="Google Shape;218;p19"/>
          <p:cNvSpPr txBox="1"/>
          <p:nvPr/>
        </p:nvSpPr>
        <p:spPr>
          <a:xfrm>
            <a:off x="4719250" y="1140325"/>
            <a:ext cx="1215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O</a:t>
            </a:r>
            <a:r>
              <a:rPr lang="en" sz="700">
                <a:solidFill>
                  <a:srgbClr val="000000"/>
                </a:solidFill>
              </a:rPr>
              <a:t>utput analysis from model training and model tuning/improvement</a:t>
            </a:r>
            <a:endParaRPr sz="1500"/>
          </a:p>
        </p:txBody>
      </p:sp>
      <p:cxnSp>
        <p:nvCxnSpPr>
          <p:cNvPr id="219" name="Google Shape;219;p19"/>
          <p:cNvCxnSpPr>
            <a:stCxn id="218" idx="2"/>
            <a:endCxn id="204" idx="0"/>
          </p:cNvCxnSpPr>
          <p:nvPr/>
        </p:nvCxnSpPr>
        <p:spPr>
          <a:xfrm rot="-5400000" flipH="1">
            <a:off x="4590250" y="2385175"/>
            <a:ext cx="1474500" cy="600"/>
          </a:xfrm>
          <a:prstGeom prst="bentConnector3">
            <a:avLst>
              <a:gd name="adj1" fmla="val 49997"/>
            </a:avLst>
          </a:prstGeom>
          <a:noFill/>
          <a:ln w="9525" cap="flat" cmpd="sng">
            <a:solidFill>
              <a:schemeClr val="dk2"/>
            </a:solidFill>
            <a:prstDash val="solid"/>
            <a:round/>
            <a:headEnd type="none" w="med" len="med"/>
            <a:tailEnd type="none" w="med" len="med"/>
          </a:ln>
        </p:spPr>
      </p:cxnSp>
      <p:sp>
        <p:nvSpPr>
          <p:cNvPr id="220" name="Google Shape;220;p19"/>
          <p:cNvSpPr txBox="1"/>
          <p:nvPr/>
        </p:nvSpPr>
        <p:spPr>
          <a:xfrm>
            <a:off x="5492200" y="2013400"/>
            <a:ext cx="1493700" cy="72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GIDS </a:t>
            </a:r>
            <a:r>
              <a:rPr lang="en" sz="700">
                <a:solidFill>
                  <a:srgbClr val="000000"/>
                </a:solidFill>
              </a:rPr>
              <a:t>Final presentation: demonstration of data fusion algorithms, combined data sources, and machine learning models </a:t>
            </a:r>
            <a:endParaRPr sz="1500"/>
          </a:p>
        </p:txBody>
      </p:sp>
      <p:cxnSp>
        <p:nvCxnSpPr>
          <p:cNvPr id="221" name="Google Shape;221;p19"/>
          <p:cNvCxnSpPr>
            <a:stCxn id="220" idx="2"/>
            <a:endCxn id="205" idx="0"/>
          </p:cNvCxnSpPr>
          <p:nvPr/>
        </p:nvCxnSpPr>
        <p:spPr>
          <a:xfrm rot="-5400000" flipH="1">
            <a:off x="6046450" y="2929300"/>
            <a:ext cx="385800" cy="600"/>
          </a:xfrm>
          <a:prstGeom prst="bentConnector3">
            <a:avLst>
              <a:gd name="adj1" fmla="val 50018"/>
            </a:avLst>
          </a:prstGeom>
          <a:noFill/>
          <a:ln w="9525" cap="flat" cmpd="sng">
            <a:solidFill>
              <a:schemeClr val="dk2"/>
            </a:solidFill>
            <a:prstDash val="solid"/>
            <a:round/>
            <a:headEnd type="none" w="med" len="med"/>
            <a:tailEnd type="none" w="med" len="med"/>
          </a:ln>
        </p:spPr>
      </p:cxnSp>
      <p:sp>
        <p:nvSpPr>
          <p:cNvPr id="222" name="Google Shape;222;p19"/>
          <p:cNvSpPr txBox="1"/>
          <p:nvPr/>
        </p:nvSpPr>
        <p:spPr>
          <a:xfrm>
            <a:off x="6542950" y="1248025"/>
            <a:ext cx="12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Report draft </a:t>
            </a:r>
            <a:r>
              <a:rPr lang="en" sz="700">
                <a:solidFill>
                  <a:srgbClr val="000000"/>
                </a:solidFill>
              </a:rPr>
              <a:t> for NASA and NASA </a:t>
            </a:r>
            <a:r>
              <a:rPr lang="en" sz="700"/>
              <a:t>presentation</a:t>
            </a:r>
            <a:endParaRPr sz="1500"/>
          </a:p>
        </p:txBody>
      </p:sp>
      <p:cxnSp>
        <p:nvCxnSpPr>
          <p:cNvPr id="223" name="Google Shape;223;p19"/>
          <p:cNvCxnSpPr>
            <a:stCxn id="222" idx="2"/>
            <a:endCxn id="206" idx="0"/>
          </p:cNvCxnSpPr>
          <p:nvPr/>
        </p:nvCxnSpPr>
        <p:spPr>
          <a:xfrm rot="-5400000" flipH="1">
            <a:off x="6413950" y="2385175"/>
            <a:ext cx="1474500" cy="600"/>
          </a:xfrm>
          <a:prstGeom prst="bentConnector3">
            <a:avLst>
              <a:gd name="adj1" fmla="val 50005"/>
            </a:avLst>
          </a:prstGeom>
          <a:noFill/>
          <a:ln w="9525" cap="flat" cmpd="sng">
            <a:solidFill>
              <a:schemeClr val="dk2"/>
            </a:solidFill>
            <a:prstDash val="solid"/>
            <a:round/>
            <a:headEnd type="none" w="med" len="med"/>
            <a:tailEnd type="none" w="med" len="med"/>
          </a:ln>
        </p:spPr>
      </p:cxnSp>
      <p:sp>
        <p:nvSpPr>
          <p:cNvPr id="224" name="Google Shape;224;p19"/>
          <p:cNvSpPr txBox="1"/>
          <p:nvPr/>
        </p:nvSpPr>
        <p:spPr>
          <a:xfrm>
            <a:off x="7464750" y="1944175"/>
            <a:ext cx="121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Finalize report, Github, and deliverables</a:t>
            </a:r>
            <a:endParaRPr sz="1500"/>
          </a:p>
        </p:txBody>
      </p:sp>
      <p:cxnSp>
        <p:nvCxnSpPr>
          <p:cNvPr id="225" name="Google Shape;225;p19"/>
          <p:cNvCxnSpPr>
            <a:stCxn id="224" idx="2"/>
            <a:endCxn id="207" idx="0"/>
          </p:cNvCxnSpPr>
          <p:nvPr/>
        </p:nvCxnSpPr>
        <p:spPr>
          <a:xfrm rot="-5400000" flipH="1">
            <a:off x="7683900" y="2733175"/>
            <a:ext cx="778200" cy="600"/>
          </a:xfrm>
          <a:prstGeom prst="bentConnector3">
            <a:avLst>
              <a:gd name="adj1" fmla="val 50004"/>
            </a:avLst>
          </a:prstGeom>
          <a:noFill/>
          <a:ln w="9525" cap="flat" cmpd="sng">
            <a:solidFill>
              <a:schemeClr val="dk2"/>
            </a:solidFill>
            <a:prstDash val="solid"/>
            <a:round/>
            <a:headEnd type="none" w="med" len="med"/>
            <a:tailEnd type="none" w="med" len="med"/>
          </a:ln>
        </p:spPr>
      </p:cxnSp>
      <p:sp>
        <p:nvSpPr>
          <p:cNvPr id="226" name="Google Shape;226;p19"/>
          <p:cNvSpPr/>
          <p:nvPr/>
        </p:nvSpPr>
        <p:spPr>
          <a:xfrm>
            <a:off x="1447854" y="3114039"/>
            <a:ext cx="66300" cy="576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2131979" y="3114039"/>
            <a:ext cx="66300" cy="576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p:nvPr/>
        </p:nvSpPr>
        <p:spPr>
          <a:xfrm>
            <a:off x="593550" y="3766250"/>
            <a:ext cx="127200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latin typeface="Roboto"/>
                <a:ea typeface="Roboto"/>
                <a:cs typeface="Roboto"/>
                <a:sym typeface="Roboto"/>
              </a:rPr>
              <a:t>September</a:t>
            </a:r>
            <a:endParaRPr sz="1300" b="1">
              <a:latin typeface="Roboto"/>
              <a:ea typeface="Roboto"/>
              <a:cs typeface="Roboto"/>
              <a:sym typeface="Roboto"/>
            </a:endParaRPr>
          </a:p>
        </p:txBody>
      </p:sp>
      <p:sp>
        <p:nvSpPr>
          <p:cNvPr id="229" name="Google Shape;229;p19"/>
          <p:cNvSpPr/>
          <p:nvPr/>
        </p:nvSpPr>
        <p:spPr>
          <a:xfrm>
            <a:off x="1745950" y="3766250"/>
            <a:ext cx="199620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October</a:t>
            </a:r>
            <a:endParaRPr b="1">
              <a:latin typeface="Roboto"/>
              <a:ea typeface="Roboto"/>
              <a:cs typeface="Roboto"/>
              <a:sym typeface="Roboto"/>
            </a:endParaRPr>
          </a:p>
        </p:txBody>
      </p:sp>
      <p:sp>
        <p:nvSpPr>
          <p:cNvPr id="230" name="Google Shape;230;p19"/>
          <p:cNvSpPr/>
          <p:nvPr/>
        </p:nvSpPr>
        <p:spPr>
          <a:xfrm>
            <a:off x="3742150" y="3766250"/>
            <a:ext cx="232935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November</a:t>
            </a:r>
            <a:endParaRPr b="1">
              <a:latin typeface="Roboto"/>
              <a:ea typeface="Roboto"/>
              <a:cs typeface="Roboto"/>
              <a:sym typeface="Roboto"/>
            </a:endParaRPr>
          </a:p>
        </p:txBody>
      </p:sp>
      <p:sp>
        <p:nvSpPr>
          <p:cNvPr id="231" name="Google Shape;231;p19"/>
          <p:cNvSpPr/>
          <p:nvPr/>
        </p:nvSpPr>
        <p:spPr>
          <a:xfrm>
            <a:off x="6071500" y="3766250"/>
            <a:ext cx="2329350" cy="168450"/>
          </a:xfrm>
          <a:prstGeom prst="flowChartProcess">
            <a:avLst/>
          </a:prstGeom>
          <a:solidFill>
            <a:srgbClr val="76D6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oboto"/>
                <a:ea typeface="Roboto"/>
                <a:cs typeface="Roboto"/>
                <a:sym typeface="Roboto"/>
              </a:rPr>
              <a:t>December</a:t>
            </a:r>
            <a:endParaRPr b="1">
              <a:latin typeface="Roboto"/>
              <a:ea typeface="Roboto"/>
              <a:cs typeface="Roboto"/>
              <a:sym typeface="Roboto"/>
            </a:endParaRPr>
          </a:p>
        </p:txBody>
      </p:sp>
      <p:sp>
        <p:nvSpPr>
          <p:cNvPr id="232" name="Google Shape;232;p19"/>
          <p:cNvSpPr txBox="1"/>
          <p:nvPr/>
        </p:nvSpPr>
        <p:spPr>
          <a:xfrm>
            <a:off x="248325" y="213975"/>
            <a:ext cx="246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rPr>
              <a:t>1</a:t>
            </a:r>
            <a:endParaRPr sz="1000" b="1">
              <a:solidFill>
                <a:schemeClr val="lt1"/>
              </a:solidFill>
            </a:endParaRPr>
          </a:p>
        </p:txBody>
      </p:sp>
      <p:sp>
        <p:nvSpPr>
          <p:cNvPr id="233" name="Google Shape;233;p19"/>
          <p:cNvSpPr txBox="1"/>
          <p:nvPr/>
        </p:nvSpPr>
        <p:spPr>
          <a:xfrm>
            <a:off x="328675" y="293150"/>
            <a:ext cx="3535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3D2084"/>
                </a:solidFill>
                <a:latin typeface="Century Gothic"/>
                <a:ea typeface="Century Gothic"/>
                <a:cs typeface="Century Gothic"/>
                <a:sym typeface="Century Gothic"/>
              </a:rPr>
              <a:t>Project Milestones</a:t>
            </a:r>
            <a:endParaRPr sz="1800" b="1">
              <a:solidFill>
                <a:srgbClr val="3D2084"/>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0" descr="A picture containing text, clipart&#10;&#10;Description automatically generated"/>
          <p:cNvPicPr preferRelativeResize="0"/>
          <p:nvPr/>
        </p:nvPicPr>
        <p:blipFill rotWithShape="1">
          <a:blip r:embed="rId3">
            <a:alphaModFix/>
          </a:blip>
          <a:srcRect/>
          <a:stretch/>
        </p:blipFill>
        <p:spPr>
          <a:xfrm>
            <a:off x="7815280" y="198668"/>
            <a:ext cx="1106389" cy="225293"/>
          </a:xfrm>
          <a:prstGeom prst="rect">
            <a:avLst/>
          </a:prstGeom>
          <a:noFill/>
          <a:ln>
            <a:noFill/>
          </a:ln>
        </p:spPr>
      </p:pic>
      <p:sp>
        <p:nvSpPr>
          <p:cNvPr id="239" name="Google Shape;239;p20"/>
          <p:cNvSpPr/>
          <p:nvPr/>
        </p:nvSpPr>
        <p:spPr>
          <a:xfrm>
            <a:off x="130350" y="1737525"/>
            <a:ext cx="8883300" cy="1564800"/>
          </a:xfrm>
          <a:prstGeom prst="roundRect">
            <a:avLst>
              <a:gd name="adj" fmla="val 50000"/>
            </a:avLst>
          </a:prstGeom>
          <a:solidFill>
            <a:srgbClr val="1E35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txBox="1"/>
          <p:nvPr/>
        </p:nvSpPr>
        <p:spPr>
          <a:xfrm>
            <a:off x="1045200" y="2238600"/>
            <a:ext cx="7053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lt1"/>
                </a:solidFill>
                <a:latin typeface="Roboto"/>
                <a:ea typeface="Roboto"/>
                <a:cs typeface="Roboto"/>
                <a:sym typeface="Roboto"/>
              </a:rPr>
              <a:t>TECHNICAL APPROACH &amp; RESULTS</a:t>
            </a:r>
            <a:endParaRPr sz="3000" b="1">
              <a:solidFill>
                <a:schemeClr val="lt1"/>
              </a:solidFill>
              <a:latin typeface="Roboto"/>
              <a:ea typeface="Roboto"/>
              <a:cs typeface="Roboto"/>
              <a:sym typeface="Roboto"/>
            </a:endParaRPr>
          </a:p>
        </p:txBody>
      </p:sp>
      <p:sp>
        <p:nvSpPr>
          <p:cNvPr id="241" name="Google Shape;24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8</a:t>
            </a:fld>
            <a:endParaRPr b="1"/>
          </a:p>
        </p:txBody>
      </p:sp>
      <p:pic>
        <p:nvPicPr>
          <p:cNvPr id="242" name="Google Shape;242;p20"/>
          <p:cNvPicPr preferRelativeResize="0"/>
          <p:nvPr/>
        </p:nvPicPr>
        <p:blipFill rotWithShape="1">
          <a:blip r:embed="rId4">
            <a:alphaModFix/>
          </a:blip>
          <a:srcRect/>
          <a:stretch/>
        </p:blipFill>
        <p:spPr>
          <a:xfrm>
            <a:off x="-1" y="4619625"/>
            <a:ext cx="9144000" cy="523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01388" y="137611"/>
            <a:ext cx="85206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800"/>
              <a:buNone/>
            </a:pPr>
            <a:r>
              <a:rPr lang="en" sz="1800" b="1">
                <a:solidFill>
                  <a:srgbClr val="3D2084"/>
                </a:solidFill>
                <a:latin typeface="Century Gothic"/>
                <a:ea typeface="Century Gothic"/>
                <a:cs typeface="Century Gothic"/>
                <a:sym typeface="Century Gothic"/>
              </a:rPr>
              <a:t>Overall Data Fusion</a:t>
            </a:r>
            <a:endParaRPr sz="1800" b="1">
              <a:solidFill>
                <a:srgbClr val="3D2084"/>
              </a:solidFill>
              <a:latin typeface="Century Gothic"/>
              <a:ea typeface="Century Gothic"/>
              <a:cs typeface="Century Gothic"/>
              <a:sym typeface="Century Gothic"/>
            </a:endParaRPr>
          </a:p>
        </p:txBody>
      </p:sp>
      <p:pic>
        <p:nvPicPr>
          <p:cNvPr id="248" name="Google Shape;248;p21" descr="A picture containing text, clipart&#10;&#10;Description automatically generated"/>
          <p:cNvPicPr preferRelativeResize="0"/>
          <p:nvPr/>
        </p:nvPicPr>
        <p:blipFill rotWithShape="1">
          <a:blip r:embed="rId3">
            <a:alphaModFix/>
          </a:blip>
          <a:srcRect/>
          <a:stretch/>
        </p:blipFill>
        <p:spPr>
          <a:xfrm>
            <a:off x="7662880" y="198668"/>
            <a:ext cx="1106389" cy="225293"/>
          </a:xfrm>
          <a:prstGeom prst="rect">
            <a:avLst/>
          </a:prstGeom>
          <a:noFill/>
          <a:ln>
            <a:noFill/>
          </a:ln>
        </p:spPr>
      </p:pic>
      <p:pic>
        <p:nvPicPr>
          <p:cNvPr id="249" name="Google Shape;249;p21"/>
          <p:cNvPicPr preferRelativeResize="0"/>
          <p:nvPr/>
        </p:nvPicPr>
        <p:blipFill rotWithShape="1">
          <a:blip r:embed="rId4">
            <a:alphaModFix/>
          </a:blip>
          <a:srcRect/>
          <a:stretch/>
        </p:blipFill>
        <p:spPr>
          <a:xfrm>
            <a:off x="-1" y="4619625"/>
            <a:ext cx="9144000" cy="523875"/>
          </a:xfrm>
          <a:prstGeom prst="rect">
            <a:avLst/>
          </a:prstGeom>
          <a:noFill/>
          <a:ln>
            <a:noFill/>
          </a:ln>
        </p:spPr>
      </p:pic>
      <p:sp>
        <p:nvSpPr>
          <p:cNvPr id="250" name="Google Shape;25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b="1"/>
              <a:t>9</a:t>
            </a:fld>
            <a:endParaRPr b="1"/>
          </a:p>
        </p:txBody>
      </p:sp>
      <p:pic>
        <p:nvPicPr>
          <p:cNvPr id="251" name="Google Shape;251;p21"/>
          <p:cNvPicPr preferRelativeResize="0"/>
          <p:nvPr/>
        </p:nvPicPr>
        <p:blipFill>
          <a:blip r:embed="rId5">
            <a:alphaModFix/>
          </a:blip>
          <a:stretch>
            <a:fillRect/>
          </a:stretch>
        </p:blipFill>
        <p:spPr>
          <a:xfrm>
            <a:off x="2181107" y="1587513"/>
            <a:ext cx="4361176" cy="19684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1909</Words>
  <Application>Microsoft Macintosh PowerPoint</Application>
  <PresentationFormat>On-screen Show (16:9)</PresentationFormat>
  <Paragraphs>296</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Century Gothic</vt:lpstr>
      <vt:lpstr>Roboto</vt:lpstr>
      <vt:lpstr>Arial</vt:lpstr>
      <vt:lpstr>Simple Light</vt:lpstr>
      <vt:lpstr>Geophysical Observation Toolkit for Evaluating Coral Health (GOTECH)  Final Presentation</vt:lpstr>
      <vt:lpstr>PowerPoint Presentation</vt:lpstr>
      <vt:lpstr>Presentation Agenda </vt:lpstr>
      <vt:lpstr>PowerPoint Presentation</vt:lpstr>
      <vt:lpstr>PowerPoint Presentation</vt:lpstr>
      <vt:lpstr>PowerPoint Presentation</vt:lpstr>
      <vt:lpstr>PowerPoint Presentation</vt:lpstr>
      <vt:lpstr>PowerPoint Presentation</vt:lpstr>
      <vt:lpstr>Overall Data Fusion</vt:lpstr>
      <vt:lpstr>Overall System Architecture</vt:lpstr>
      <vt:lpstr>PowerPoint Presentation</vt:lpstr>
      <vt:lpstr>Model 1: Coral Presence Coral/Algae Detection</vt:lpstr>
      <vt:lpstr>Model 1- Coral Presence Datasets    </vt:lpstr>
      <vt:lpstr>Model 1- Coral Presence Coral/Algae Detection</vt:lpstr>
      <vt:lpstr>Model 1- Coral Presence Distinguishing Between Coral and Algae</vt:lpstr>
      <vt:lpstr>Distinguishing Between Coral and Algae</vt:lpstr>
      <vt:lpstr>Distinguishing Between Coral and Algae</vt:lpstr>
      <vt:lpstr>Distinguishing Between Coral and Algae</vt:lpstr>
      <vt:lpstr>PowerPoint Presentation</vt:lpstr>
      <vt:lpstr>Model 2 - Bleaching Severity</vt:lpstr>
      <vt:lpstr>Model 2 - Bleaching Severity  Datasets</vt:lpstr>
      <vt:lpstr>Model 2 - Bleaching Severity</vt:lpstr>
      <vt:lpstr>Model 2 - Bleaching Severity</vt:lpstr>
      <vt:lpstr>Model 2 - Bleaching Severity</vt:lpstr>
      <vt:lpstr>Final Product</vt:lpstr>
      <vt:lpstr>Conclusions / Key Insights</vt:lpstr>
      <vt:lpstr>Limitations &amp; Future Considerations</vt:lpstr>
      <vt:lpstr>PowerPoint Presentation</vt:lpstr>
      <vt:lpstr>Acknowledgements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Geophysical Observation Toolkit for Evaluating Coral Health (GOTECH)  Final Presentation</dc:title>
  <cp:lastModifiedBy>Kalassina, Mohamad Ali</cp:lastModifiedBy>
  <cp:revision>2</cp:revision>
  <dcterms:modified xsi:type="dcterms:W3CDTF">2022-12-05T17:59:52Z</dcterms:modified>
</cp:coreProperties>
</file>